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8"/>
  </p:notesMasterIdLst>
  <p:sldIdLst>
    <p:sldId id="321" r:id="rId2"/>
    <p:sldId id="256" r:id="rId3"/>
    <p:sldId id="257" r:id="rId4"/>
    <p:sldId id="320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  <p:sldId id="318" r:id="rId66"/>
    <p:sldId id="319" r:id="rId6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60" d="100"/>
          <a:sy n="6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old, Geoffrey" userId="84df3a83-fb20-4e73-a9fb-16fe3fc1bec7" providerId="ADAL" clId="{B75FD06A-C80F-4E3F-8C91-9B25E076CDD7}"/>
    <pc:docChg chg="custSel modSld">
      <pc:chgData name="Arnold, Geoffrey" userId="84df3a83-fb20-4e73-a9fb-16fe3fc1bec7" providerId="ADAL" clId="{B75FD06A-C80F-4E3F-8C91-9B25E076CDD7}" dt="2021-03-12T00:06:06.688" v="84" actId="20577"/>
      <pc:docMkLst>
        <pc:docMk/>
      </pc:docMkLst>
      <pc:sldChg chg="modSp">
        <pc:chgData name="Arnold, Geoffrey" userId="84df3a83-fb20-4e73-a9fb-16fe3fc1bec7" providerId="ADAL" clId="{B75FD06A-C80F-4E3F-8C91-9B25E076CDD7}" dt="2021-03-11T23:45:45.019" v="48" actId="20577"/>
        <pc:sldMkLst>
          <pc:docMk/>
          <pc:sldMk cId="0" sldId="263"/>
        </pc:sldMkLst>
        <pc:spChg chg="mod">
          <ac:chgData name="Arnold, Geoffrey" userId="84df3a83-fb20-4e73-a9fb-16fe3fc1bec7" providerId="ADAL" clId="{B75FD06A-C80F-4E3F-8C91-9B25E076CDD7}" dt="2021-03-11T23:45:45.019" v="48" actId="20577"/>
          <ac:spMkLst>
            <pc:docMk/>
            <pc:sldMk cId="0" sldId="263"/>
            <ac:spMk id="221" creationId="{00000000-0000-0000-0000-000000000000}"/>
          </ac:spMkLst>
        </pc:spChg>
      </pc:sldChg>
      <pc:sldChg chg="modSp">
        <pc:chgData name="Arnold, Geoffrey" userId="84df3a83-fb20-4e73-a9fb-16fe3fc1bec7" providerId="ADAL" clId="{B75FD06A-C80F-4E3F-8C91-9B25E076CDD7}" dt="2021-03-11T23:55:01.007" v="71" actId="20577"/>
        <pc:sldMkLst>
          <pc:docMk/>
          <pc:sldMk cId="0" sldId="269"/>
        </pc:sldMkLst>
        <pc:spChg chg="mod">
          <ac:chgData name="Arnold, Geoffrey" userId="84df3a83-fb20-4e73-a9fb-16fe3fc1bec7" providerId="ADAL" clId="{B75FD06A-C80F-4E3F-8C91-9B25E076CDD7}" dt="2021-03-11T23:55:01.007" v="71" actId="20577"/>
          <ac:spMkLst>
            <pc:docMk/>
            <pc:sldMk cId="0" sldId="269"/>
            <ac:spMk id="247" creationId="{00000000-0000-0000-0000-000000000000}"/>
          </ac:spMkLst>
        </pc:spChg>
      </pc:sldChg>
      <pc:sldChg chg="modSp">
        <pc:chgData name="Arnold, Geoffrey" userId="84df3a83-fb20-4e73-a9fb-16fe3fc1bec7" providerId="ADAL" clId="{B75FD06A-C80F-4E3F-8C91-9B25E076CDD7}" dt="2021-03-12T00:06:06.688" v="84" actId="20577"/>
        <pc:sldMkLst>
          <pc:docMk/>
          <pc:sldMk cId="0" sldId="273"/>
        </pc:sldMkLst>
        <pc:spChg chg="mod">
          <ac:chgData name="Arnold, Geoffrey" userId="84df3a83-fb20-4e73-a9fb-16fe3fc1bec7" providerId="ADAL" clId="{B75FD06A-C80F-4E3F-8C91-9B25E076CDD7}" dt="2021-03-12T00:05:56.545" v="80" actId="20577"/>
          <ac:spMkLst>
            <pc:docMk/>
            <pc:sldMk cId="0" sldId="273"/>
            <ac:spMk id="260" creationId="{00000000-0000-0000-0000-000000000000}"/>
          </ac:spMkLst>
        </pc:spChg>
        <pc:spChg chg="mod">
          <ac:chgData name="Arnold, Geoffrey" userId="84df3a83-fb20-4e73-a9fb-16fe3fc1bec7" providerId="ADAL" clId="{B75FD06A-C80F-4E3F-8C91-9B25E076CDD7}" dt="2021-03-12T00:06:06.688" v="84" actId="20577"/>
          <ac:spMkLst>
            <pc:docMk/>
            <pc:sldMk cId="0" sldId="273"/>
            <ac:spMk id="261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jpeg>
</file>

<file path=ppt/media/image4.tif>
</file>

<file path=ppt/media/image5.png>
</file>

<file path=ppt/media/image6.tif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1pPr>
    <a:lvl2pPr indent="2286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2pPr>
    <a:lvl3pPr indent="4572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3pPr>
    <a:lvl4pPr indent="6858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4pPr>
    <a:lvl5pPr indent="9144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5pPr>
    <a:lvl6pPr indent="11430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6pPr>
    <a:lvl7pPr indent="13716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7pPr>
    <a:lvl8pPr indent="16002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8pPr>
    <a:lvl9pPr indent="1828800" defTabSz="457200" latinLnBrk="0">
      <a:lnSpc>
        <a:spcPct val="125000"/>
      </a:lnSpc>
      <a:defRPr sz="2400">
        <a:latin typeface="Avenir"/>
        <a:ea typeface="Avenir"/>
        <a:cs typeface="Avenir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itle"/>
          <p:cNvSpPr txBox="1">
            <a:spLocks noGrp="1"/>
          </p:cNvSpPr>
          <p:nvPr>
            <p:ph type="body" sz="quarter" idx="21"/>
          </p:nvPr>
        </p:nvSpPr>
        <p:spPr>
          <a:xfrm>
            <a:off x="80527" y="9325888"/>
            <a:ext cx="19995412" cy="290750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15000" cap="all">
                <a:solidFill>
                  <a:srgbClr val="447FB5"/>
                </a:solidFill>
              </a:defRPr>
            </a:lvl1pPr>
          </a:lstStyle>
          <a:p>
            <a:r>
              <a:t>title</a:t>
            </a:r>
          </a:p>
        </p:txBody>
      </p:sp>
      <p:sp>
        <p:nvSpPr>
          <p:cNvPr id="18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80527" y="12269988"/>
            <a:ext cx="19995412" cy="101834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6000" b="1" cap="all">
                <a:solidFill>
                  <a:srgbClr val="447FB5"/>
                </a:solidFill>
              </a:defRPr>
            </a:lvl1pPr>
          </a:lstStyle>
          <a:p>
            <a:r>
              <a:t>subtitle</a:t>
            </a:r>
          </a:p>
        </p:txBody>
      </p:sp>
      <p:sp>
        <p:nvSpPr>
          <p:cNvPr id="1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126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1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omething.R"/>
          <p:cNvSpPr txBox="1">
            <a:spLocks noGrp="1"/>
          </p:cNvSpPr>
          <p:nvPr>
            <p:ph type="body" sz="quarter" idx="21"/>
          </p:nvPr>
        </p:nvSpPr>
        <p:spPr>
          <a:xfrm>
            <a:off x="9200672" y="6247414"/>
            <a:ext cx="5982656" cy="122117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7000">
                <a:solidFill>
                  <a:srgbClr val="53535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something.R</a:t>
            </a:r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090152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49" y="2310475"/>
            <a:ext cx="23050501" cy="9090151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instructor…"/>
          <p:cNvSpPr txBox="1">
            <a:spLocks noGrp="1"/>
          </p:cNvSpPr>
          <p:nvPr>
            <p:ph type="body" sz="quarter" idx="21"/>
          </p:nvPr>
        </p:nvSpPr>
        <p:spPr>
          <a:xfrm>
            <a:off x="6546453" y="4794678"/>
            <a:ext cx="11291094" cy="4126644"/>
          </a:xfrm>
          <a:prstGeom prst="rect">
            <a:avLst/>
          </a:prstGeom>
        </p:spPr>
        <p:txBody>
          <a:bodyPr/>
          <a:lstStyle/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instructor </a:t>
            </a:r>
          </a:p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name</a:t>
            </a:r>
          </a:p>
        </p:txBody>
      </p:sp>
      <p:sp>
        <p:nvSpPr>
          <p:cNvPr id="29" name=" @twitter"/>
          <p:cNvSpPr txBox="1">
            <a:spLocks noGrp="1"/>
          </p:cNvSpPr>
          <p:nvPr>
            <p:ph type="body" sz="quarter" idx="22"/>
          </p:nvPr>
        </p:nvSpPr>
        <p:spPr>
          <a:xfrm>
            <a:off x="9662360" y="11050685"/>
            <a:ext cx="5059280" cy="1177998"/>
          </a:xfrm>
          <a:prstGeom prst="rect">
            <a:avLst/>
          </a:prstGeom>
        </p:spPr>
        <p:txBody>
          <a:bodyPr lIns="71437" tIns="71437" rIns="71437" bIns="71437">
            <a:noAutofit/>
          </a:bodyPr>
          <a:lstStyle/>
          <a:p>
            <a:pPr marL="0" indent="0" defTabSz="584200">
              <a:spcBef>
                <a:spcPts val="0"/>
              </a:spcBef>
              <a:buSzTx/>
              <a:buNone/>
              <a:defRPr sz="5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b="1">
                <a:solidFill>
                  <a:srgbClr val="0365C0"/>
                </a:solidFill>
                <a:latin typeface="+mj-lt"/>
                <a:ea typeface="+mj-ea"/>
                <a:cs typeface="+mj-cs"/>
                <a:sym typeface="Helvetica"/>
              </a:rPr>
              <a:t></a:t>
            </a:r>
            <a:r>
              <a:t> </a:t>
            </a:r>
            <a:r>
              <a:rPr>
                <a:solidFill>
                  <a:srgbClr val="53585F"/>
                </a:solidFill>
              </a:rPr>
              <a:t>@twitter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utlin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outline</a:t>
            </a:r>
          </a:p>
        </p:txBody>
      </p:sp>
      <p:sp>
        <p:nvSpPr>
          <p:cNvPr id="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151783" y="2312924"/>
            <a:ext cx="18080435" cy="9090151"/>
          </a:xfrm>
          <a:prstGeom prst="rect">
            <a:avLst/>
          </a:prstGeom>
        </p:spPr>
        <p:txBody>
          <a:bodyPr/>
          <a:lstStyle/>
          <a:p>
            <a:pPr marL="762000" indent="-762000">
              <a:spcBef>
                <a:spcPts val="600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86000" lvl="2" indent="-762000">
              <a:spcBef>
                <a:spcPts val="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  <a:p>
            <a:pPr marL="762000" indent="-762000">
              <a:spcBef>
                <a:spcPts val="600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35200" lvl="2" indent="-762000">
              <a:spcBef>
                <a:spcPts val="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</p:txBody>
      </p:sp>
      <p:sp>
        <p:nvSpPr>
          <p:cNvPr id="3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">
    <p:bg>
      <p:bgPr>
        <a:solidFill>
          <a:srgbClr val="447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ection…"/>
          <p:cNvSpPr txBox="1">
            <a:spLocks noGrp="1"/>
          </p:cNvSpPr>
          <p:nvPr>
            <p:ph type="body" sz="half" idx="21"/>
          </p:nvPr>
        </p:nvSpPr>
        <p:spPr>
          <a:xfrm>
            <a:off x="64262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Section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Name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section Divider"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ubsection…"/>
          <p:cNvSpPr txBox="1">
            <a:spLocks noGrp="1"/>
          </p:cNvSpPr>
          <p:nvPr>
            <p:ph type="body" sz="half" idx="21"/>
          </p:nvPr>
        </p:nvSpPr>
        <p:spPr>
          <a:xfrm>
            <a:off x="12700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Subsection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Name</a:t>
            </a:r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Object Placeholder"/>
          <p:cNvSpPr txBox="1">
            <a:spLocks noGrp="1"/>
          </p:cNvSpPr>
          <p:nvPr>
            <p:ph idx="3"/>
          </p:nvPr>
        </p:nvSpPr>
        <p:spPr>
          <a:xfrm>
            <a:off x="666750" y="2243435"/>
            <a:ext cx="23050500" cy="10202565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5400">
                <a:solidFill>
                  <a:srgbClr val="535353"/>
                </a:solidFill>
              </a:defRPr>
            </a:pPr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76" name="Body Level One…"/>
          <p:cNvSpPr txBox="1">
            <a:spLocks noGrp="1"/>
          </p:cNvSpPr>
          <p:nvPr>
            <p:ph type="body" idx="1"/>
          </p:nvPr>
        </p:nvSpPr>
        <p:spPr>
          <a:xfrm>
            <a:off x="1488677" y="2310475"/>
            <a:ext cx="21406645" cy="9090151"/>
          </a:xfrm>
          <a:prstGeom prst="rect">
            <a:avLst/>
          </a:prstGeom>
        </p:spPr>
        <p:txBody>
          <a:bodyPr anchor="t"/>
          <a:lstStyle>
            <a:lvl1pPr marL="609996" indent="-609996">
              <a:buClr>
                <a:srgbClr val="447FB5"/>
              </a:buClr>
              <a:defRPr sz="7000"/>
            </a:lvl1pPr>
            <a:lvl2pPr>
              <a:buClr>
                <a:srgbClr val="447FB5"/>
              </a:buClr>
              <a:defRPr sz="7000"/>
            </a:lvl2pPr>
            <a:lvl3pPr>
              <a:buClr>
                <a:srgbClr val="447FB5"/>
              </a:buClr>
              <a:defRPr sz="7000"/>
            </a:lvl3pPr>
            <a:lvl4pPr>
              <a:buClr>
                <a:srgbClr val="447FB5"/>
              </a:buClr>
              <a:defRPr sz="7000"/>
            </a:lvl4pPr>
            <a:lvl5pPr>
              <a:buClr>
                <a:srgbClr val="447FB5"/>
              </a:buClr>
              <a:defRPr sz="7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7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312924"/>
            <a:ext cx="23050500" cy="1023691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228600">
              <a:buSzTx/>
              <a:buNone/>
            </a:lvl2pPr>
            <a:lvl3pPr marL="0" indent="457200">
              <a:buSzTx/>
              <a:buNone/>
            </a:lvl3pPr>
            <a:lvl4pPr marL="0" indent="685800">
              <a:buSzTx/>
              <a:buNone/>
            </a:lvl4pPr>
            <a:lvl5pPr marL="0" indent="914400"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Line"/>
          <p:cNvSpPr/>
          <p:nvPr/>
        </p:nvSpPr>
        <p:spPr>
          <a:xfrm>
            <a:off x="0" y="38100"/>
            <a:ext cx="24384001" cy="0"/>
          </a:xfrm>
          <a:prstGeom prst="line">
            <a:avLst/>
          </a:prstGeom>
          <a:ln w="127000">
            <a:solidFill>
              <a:srgbClr val="447FB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9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9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2387600" y="8001000"/>
            <a:ext cx="19621500" cy="838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8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2374900" y="5422899"/>
            <a:ext cx="19621500" cy="1790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/>
          <p:cNvGrpSpPr/>
          <p:nvPr/>
        </p:nvGrpSpPr>
        <p:grpSpPr>
          <a:xfrm>
            <a:off x="5860851" y="1931114"/>
            <a:ext cx="12662298" cy="8376048"/>
            <a:chOff x="0" y="0"/>
            <a:chExt cx="12662296" cy="8376047"/>
          </a:xfrm>
        </p:grpSpPr>
        <p:sp>
          <p:nvSpPr>
            <p:cNvPr id="2" name="Rounded Rectangle"/>
            <p:cNvSpPr/>
            <p:nvPr/>
          </p:nvSpPr>
          <p:spPr>
            <a:xfrm>
              <a:off x="0" y="89636"/>
              <a:ext cx="12662297" cy="8286412"/>
            </a:xfrm>
            <a:prstGeom prst="roundRect">
              <a:avLst>
                <a:gd name="adj" fmla="val 9043"/>
              </a:avLst>
            </a:prstGeom>
            <a:solidFill>
              <a:srgbClr val="0365C0"/>
            </a:solidFill>
            <a:ln w="12700" cap="flat">
              <a:noFill/>
              <a:miter lim="400000"/>
            </a:ln>
            <a:effectLst>
              <a:outerShdw blurRad="177800" dist="101600" dir="2700000" rotWithShape="0">
                <a:srgbClr val="000000">
                  <a:alpha val="75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3" name="Rectangle"/>
            <p:cNvSpPr/>
            <p:nvPr/>
          </p:nvSpPr>
          <p:spPr>
            <a:xfrm>
              <a:off x="0" y="2258563"/>
              <a:ext cx="12662297" cy="536670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4" name="HELLO"/>
            <p:cNvSpPr txBox="1"/>
            <p:nvPr/>
          </p:nvSpPr>
          <p:spPr>
            <a:xfrm>
              <a:off x="3839402" y="0"/>
              <a:ext cx="4961188" cy="167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 sz="9000" b="1" spc="9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HELLO</a:t>
              </a:r>
            </a:p>
          </p:txBody>
        </p:sp>
        <p:sp>
          <p:nvSpPr>
            <p:cNvPr id="5" name="my name is"/>
            <p:cNvSpPr txBox="1"/>
            <p:nvPr/>
          </p:nvSpPr>
          <p:spPr>
            <a:xfrm>
              <a:off x="4393863" y="1294751"/>
              <a:ext cx="3844526" cy="9959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my name is</a:t>
              </a:r>
            </a:p>
          </p:txBody>
        </p:sp>
      </p:grpSp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538830" marR="0" indent="-538830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‣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1pPr>
      <a:lvl2pPr marL="1346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‣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2pPr>
      <a:lvl3pPr marL="2083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‣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3pPr>
      <a:lvl4pPr marL="2819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‣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4pPr>
      <a:lvl5pPr marL="35563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‣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5pPr>
      <a:lvl6pPr marL="4292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6pPr>
      <a:lvl7pPr marL="5029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7pPr>
      <a:lvl8pPr marL="5766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8pPr>
      <a:lvl9pPr marL="6502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documentation.org/packages/scales/versions/0.4.1" TargetMode="Externa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8.png"/><Relationship Id="rId5" Type="http://schemas.openxmlformats.org/officeDocument/2006/relationships/hyperlink" Target="https://data.wprdc.org/dataset/police-incident-blotter/resource/1797ead8-8262-41cc-9099-cbc8a161924b" TargetMode="Externa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8.png"/><Relationship Id="rId5" Type="http://schemas.openxmlformats.org/officeDocument/2006/relationships/hyperlink" Target="https://data.wprdc.org/dataset/311-data/resource/76fda9d0-69be-4dd5-8108-0de7907fc5a4" TargetMode="Externa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8.png"/><Relationship Id="rId5" Type="http://schemas.openxmlformats.org/officeDocument/2006/relationships/hyperlink" Target="https://data.wprdc.org/dataset/police-incident-blotter/resource/1797ead8-8262-41cc-9099-cbc8a161924b" TargetMode="Externa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dbeaver.io/about/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db.rstudio.com/best-practices/drivers/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db.rstudio.com/best-practices/drivers/#connecting-to-a-database-in-r" TargetMode="Externa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shiny.rstudio.com/articles/pool-basics.html" TargetMode="Externa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install.advancedrestclient.com/install" TargetMode="External"/><Relationship Id="rId2" Type="http://schemas.openxmlformats.org/officeDocument/2006/relationships/hyperlink" Target="https://insomnia.rest/download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getpostman.com/downloads/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3.png"/><Relationship Id="rId5" Type="http://schemas.openxmlformats.org/officeDocument/2006/relationships/hyperlink" Target="https://data.wprdc.org/dataset/police-incident-blotter/resource/1797ead8-8262-41cc-9099-cbc8a161924b" TargetMode="External"/><Relationship Id="rId4" Type="http://schemas.openxmlformats.org/officeDocument/2006/relationships/image" Target="../media/image5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services1.arcgis.com/vdNDkVykv9vEWFX4/ArcGIS/rest/services/propertyowner6/FeatureServer/0/query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3.png"/><Relationship Id="rId5" Type="http://schemas.openxmlformats.org/officeDocument/2006/relationships/hyperlink" Target="https://services1.arcgis.com/vdNDkVykv9vEWFX4/ArcGIS/rest/services/Allegheny_County_Polling_Places_May2019/FeatureServer/0" TargetMode="External"/><Relationship Id="rId4" Type="http://schemas.openxmlformats.org/officeDocument/2006/relationships/image" Target="../media/image5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dev.socrata.com/docs/queries/" TargetMode="Externa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riscopedata.com/blog/sql-query-order-of-operation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97B4095-A5EC-414A-A858-36A18BE47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750" y="2773595"/>
            <a:ext cx="23050500" cy="9090152"/>
          </a:xfrm>
        </p:spPr>
        <p:txBody>
          <a:bodyPr>
            <a:normAutofit lnSpcReduction="10000"/>
          </a:bodyPr>
          <a:lstStyle/>
          <a:p>
            <a:pPr marL="762000" indent="-762000">
              <a:lnSpc>
                <a:spcPct val="120000"/>
              </a:lnSpc>
              <a:spcBef>
                <a:spcPts val="0"/>
              </a:spcBef>
              <a:buClr>
                <a:srgbClr val="447FB5"/>
              </a:buClr>
              <a:buFont typeface="Arial" panose="020B0604020202020204" pitchFamily="34" charset="0"/>
              <a:buChar char="•"/>
              <a:defRPr sz="7000">
                <a:solidFill>
                  <a:srgbClr val="447FB5"/>
                </a:solidFill>
              </a:defRPr>
            </a:pPr>
            <a:r>
              <a:rPr lang="en-US" sz="5600" dirty="0"/>
              <a:t>Make sure you think about how users can break your apps.</a:t>
            </a:r>
          </a:p>
          <a:p>
            <a:pPr marL="2108596" lvl="1" indent="-7620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7000">
                <a:solidFill>
                  <a:srgbClr val="447FB5"/>
                </a:solidFill>
              </a:defRPr>
            </a:pPr>
            <a:r>
              <a:rPr lang="en-US" sz="6300" dirty="0" err="1">
                <a:latin typeface="Monaco" pitchFamily="2" charset="77"/>
              </a:rPr>
              <a:t>selectize</a:t>
            </a:r>
            <a:r>
              <a:rPr lang="en-US" sz="6300" dirty="0">
                <a:latin typeface="Monaco" pitchFamily="2" charset="77"/>
              </a:rPr>
              <a:t> = TRUE </a:t>
            </a:r>
            <a:r>
              <a:rPr lang="en-US" sz="6300" dirty="0"/>
              <a:t>and </a:t>
            </a:r>
            <a:r>
              <a:rPr lang="en-US" sz="6300" dirty="0">
                <a:latin typeface="Monaco" pitchFamily="2" charset="77"/>
              </a:rPr>
              <a:t>multiple = TRUE </a:t>
            </a:r>
            <a:r>
              <a:rPr lang="en-US" sz="6300" dirty="0"/>
              <a:t>allows users to make no selection!</a:t>
            </a:r>
          </a:p>
          <a:p>
            <a:pPr marL="762000" lvl="4" indent="-762000">
              <a:lnSpc>
                <a:spcPct val="120000"/>
              </a:lnSpc>
              <a:spcBef>
                <a:spcPts val="0"/>
              </a:spcBef>
              <a:buClr>
                <a:srgbClr val="447FB5"/>
              </a:buClr>
              <a:buFont typeface="Arial" panose="020B0604020202020204" pitchFamily="34" charset="0"/>
              <a:buChar char="•"/>
              <a:defRPr sz="7000">
                <a:solidFill>
                  <a:srgbClr val="447FB5"/>
                </a:solidFill>
              </a:defRPr>
            </a:pPr>
            <a:r>
              <a:rPr lang="en-US" sz="5600" dirty="0"/>
              <a:t>In-code COMMENTS!</a:t>
            </a:r>
          </a:p>
          <a:p>
            <a:pPr marL="2108596" lvl="1" indent="-7620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7000">
                <a:solidFill>
                  <a:srgbClr val="447FB5"/>
                </a:solidFill>
              </a:defRPr>
            </a:pPr>
            <a:r>
              <a:rPr lang="en-US" sz="6300" dirty="0"/>
              <a:t>I want to know what you think you’re doing.</a:t>
            </a:r>
          </a:p>
          <a:p>
            <a:pPr marL="762000" lvl="4" indent="-762000">
              <a:lnSpc>
                <a:spcPct val="120000"/>
              </a:lnSpc>
              <a:spcBef>
                <a:spcPts val="0"/>
              </a:spcBef>
              <a:buClr>
                <a:srgbClr val="447FB5"/>
              </a:buClr>
              <a:buFont typeface="Arial" panose="020B0604020202020204" pitchFamily="34" charset="0"/>
              <a:buChar char="•"/>
              <a:defRPr sz="7000">
                <a:solidFill>
                  <a:srgbClr val="447FB5"/>
                </a:solidFill>
              </a:defRPr>
            </a:pPr>
            <a:r>
              <a:rPr lang="en-US" sz="5600" dirty="0"/>
              <a:t>Send me the link to your GitHub repo!</a:t>
            </a:r>
          </a:p>
          <a:p>
            <a:pPr marL="762000" lvl="4" indent="-762000">
              <a:lnSpc>
                <a:spcPct val="120000"/>
              </a:lnSpc>
              <a:spcBef>
                <a:spcPts val="0"/>
              </a:spcBef>
              <a:buClr>
                <a:srgbClr val="447FB5"/>
              </a:buClr>
              <a:buFont typeface="Arial" panose="020B0604020202020204" pitchFamily="34" charset="0"/>
              <a:buChar char="•"/>
              <a:defRPr sz="7000">
                <a:solidFill>
                  <a:srgbClr val="447FB5"/>
                </a:solidFill>
              </a:defRPr>
            </a:pPr>
            <a:r>
              <a:rPr lang="en-US" sz="5600" dirty="0">
                <a:latin typeface="Monaco" pitchFamily="2" charset="77"/>
                <a:hlinkClick r:id="rId2"/>
              </a:rPr>
              <a:t>library(scales)</a:t>
            </a:r>
            <a:endParaRPr lang="en-US" sz="5600" dirty="0">
              <a:latin typeface="Monaco" pitchFamily="2" charset="77"/>
            </a:endParaRPr>
          </a:p>
          <a:p>
            <a:pPr marL="762000" lvl="4" indent="-762000">
              <a:lnSpc>
                <a:spcPct val="120000"/>
              </a:lnSpc>
              <a:spcBef>
                <a:spcPts val="0"/>
              </a:spcBef>
              <a:buClr>
                <a:srgbClr val="447FB5"/>
              </a:buClr>
              <a:buFont typeface="Arial" panose="020B0604020202020204" pitchFamily="34" charset="0"/>
              <a:buChar char="•"/>
              <a:defRPr sz="7000">
                <a:solidFill>
                  <a:srgbClr val="447FB5"/>
                </a:solidFill>
              </a:defRPr>
            </a:pPr>
            <a:r>
              <a:rPr lang="en-US" sz="5600" dirty="0"/>
              <a:t>If you might need an extension, go ahead and ask for it before midnight…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CA8203C-D1EB-DF4D-8C3C-5D3D1B97F38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6750" y="778108"/>
            <a:ext cx="23050500" cy="1995487"/>
          </a:xfrm>
        </p:spPr>
        <p:txBody>
          <a:bodyPr>
            <a:normAutofit fontScale="90000"/>
          </a:bodyPr>
          <a:lstStyle/>
          <a:p>
            <a:r>
              <a:rPr lang="en-US" dirty="0"/>
              <a:t>Homework 2 feedback</a:t>
            </a:r>
          </a:p>
        </p:txBody>
      </p:sp>
    </p:spTree>
    <p:extLst>
      <p:ext uri="{BB962C8B-B14F-4D97-AF65-F5344CB8AC3E}">
        <p14:creationId xmlns:p14="http://schemas.microsoft.com/office/powerpoint/2010/main" val="305847954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9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21" name="Run apps/wprdc_sql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Run apps/</a:t>
            </a:r>
            <a:r>
              <a:rPr dirty="0" err="1"/>
              <a:t>wprdc_sql.R</a:t>
            </a:r>
            <a:endParaRPr dirty="0"/>
          </a:p>
          <a:p>
            <a:r>
              <a:rPr dirty="0"/>
              <a:t>Build a query that selects all of the crimes </a:t>
            </a:r>
            <a:r>
              <a:rPr lang="en-US" dirty="0"/>
              <a:t>from th</a:t>
            </a:r>
            <a:r>
              <a:rPr dirty="0"/>
              <a:t>e </a:t>
            </a:r>
            <a:r>
              <a:rPr u="sng" dirty="0">
                <a:hlinkClick r:id="rId5"/>
              </a:rPr>
              <a:t>City of Pittsburgh Police Blotter</a:t>
            </a:r>
          </a:p>
          <a:p>
            <a:pPr lvl="1"/>
            <a:r>
              <a:rPr dirty="0"/>
              <a:t>Hint 1: FROM would be the resource ID (1797ead8-8262-41cc-9099-cbc8a161924b)</a:t>
            </a:r>
          </a:p>
          <a:p>
            <a:pPr lvl="1"/>
            <a:r>
              <a:rPr dirty="0"/>
              <a:t>Hint 2: The WPRDC uses a </a:t>
            </a:r>
            <a:r>
              <a:rPr dirty="0" err="1"/>
              <a:t>Postgresql</a:t>
            </a:r>
            <a:r>
              <a:rPr dirty="0"/>
              <a:t> backend</a:t>
            </a:r>
          </a:p>
          <a:p>
            <a:pPr lvl="2"/>
            <a:r>
              <a:rPr dirty="0"/>
              <a:t>This means that anything that </a:t>
            </a:r>
            <a:r>
              <a:rPr lang="en-US" dirty="0"/>
              <a:t>tables or columns that contain</a:t>
            </a:r>
            <a:r>
              <a:rPr dirty="0"/>
              <a:t> number</a:t>
            </a:r>
            <a:r>
              <a:rPr lang="en-US" dirty="0"/>
              <a:t>s</a:t>
            </a:r>
            <a:r>
              <a:rPr dirty="0"/>
              <a:t> or capital letters </a:t>
            </a:r>
            <a:r>
              <a:rPr lang="en-US" dirty="0"/>
              <a:t>must</a:t>
            </a:r>
            <a:r>
              <a:rPr dirty="0"/>
              <a:t> be wrapped in quotes</a:t>
            </a:r>
          </a:p>
        </p:txBody>
      </p:sp>
      <p:pic>
        <p:nvPicPr>
          <p:cNvPr id="222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685000" y="104775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2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5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26" name="SELECT * FROM &quot;1797ead8-8262-41cc-9099-cbc8a161924b&quot;"/>
          <p:cNvSpPr txBox="1">
            <a:spLocks noGrp="1"/>
          </p:cNvSpPr>
          <p:nvPr>
            <p:ph type="body" idx="21"/>
          </p:nvPr>
        </p:nvSpPr>
        <p:spPr>
          <a:xfrm>
            <a:off x="3249897" y="6229350"/>
            <a:ext cx="18970334" cy="1055283"/>
          </a:xfrm>
          <a:prstGeom prst="rect">
            <a:avLst/>
          </a:prstGeom>
        </p:spPr>
        <p:txBody>
          <a:bodyPr anchor="ctr"/>
          <a:lstStyle>
            <a:lvl1pPr marL="0" indent="0" defTabSz="784225">
              <a:spcBef>
                <a:spcPts val="2800"/>
              </a:spcBef>
              <a:buClrTx/>
              <a:buSzTx/>
              <a:buNone/>
              <a:defRPr sz="47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/>
              <a:t>SELECT * FROM "1797ead8-8262-41cc-9099-cbc8a161924b"</a:t>
            </a:r>
          </a:p>
        </p:txBody>
      </p:sp>
      <p:pic>
        <p:nvPicPr>
          <p:cNvPr id="22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WHER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WHERE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BETWEEN … AND</a:t>
            </a:r>
          </a:p>
        </p:txBody>
      </p:sp>
      <p:sp>
        <p:nvSpPr>
          <p:cNvPr id="232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t>BETWEEN </a:t>
            </a:r>
          </a:p>
          <a:p>
            <a:pPr lvl="1">
              <a:spcBef>
                <a:spcPts val="1000"/>
              </a:spcBef>
              <a:defRPr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Grab Values between two other values, like IN but for numeric values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lvl="1">
              <a:spcBef>
                <a:spcPts val="1000"/>
              </a:spcBef>
              <a:defRPr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Works like &lt; and &gt;</a:t>
            </a:r>
          </a:p>
        </p:txBody>
      </p:sp>
      <p:sp>
        <p:nvSpPr>
          <p:cNvPr id="233" name="SELECT column_name(s) FROM table_name WHERE column_name BETWEEN value1 AND value2;"/>
          <p:cNvSpPr txBox="1"/>
          <p:nvPr/>
        </p:nvSpPr>
        <p:spPr>
          <a:xfrm>
            <a:off x="4989985" y="7972687"/>
            <a:ext cx="14404031" cy="3477581"/>
          </a:xfrm>
          <a:prstGeom prst="rect">
            <a:avLst/>
          </a:prstGeom>
          <a:solidFill>
            <a:srgbClr val="F6F6F6"/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SELECT 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column_name(s)</a:t>
            </a:r>
            <a:b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</a:br>
            <a:r>
              <a:t>FROM 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table_name</a:t>
            </a:r>
            <a:b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</a:br>
            <a:r>
              <a:t>WHERE 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column_name </a:t>
            </a:r>
            <a:r>
              <a:t>BETWEEN 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value1</a:t>
            </a:r>
            <a:r>
              <a:t> AND 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value2;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IN statements</a:t>
            </a:r>
          </a:p>
        </p:txBody>
      </p:sp>
      <p:sp>
        <p:nvSpPr>
          <p:cNvPr id="236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88678" y="2310475"/>
            <a:ext cx="20497016" cy="5062776"/>
          </a:xfrm>
          <a:prstGeom prst="rect">
            <a:avLst/>
          </a:prstGeom>
        </p:spPr>
        <p:txBody>
          <a:bodyPr/>
          <a:lstStyle/>
          <a:p>
            <a:pPr marL="506297" indent="-506297" defTabSz="685165">
              <a:spcBef>
                <a:spcPts val="5300"/>
              </a:spcBef>
              <a:defRPr sz="5810"/>
            </a:pPr>
            <a:r>
              <a:t>Useful for when you have an input that returns multiple</a:t>
            </a:r>
          </a:p>
          <a:p>
            <a:pPr marL="506297" indent="-506297" defTabSz="685165">
              <a:spcBef>
                <a:spcPts val="5300"/>
              </a:spcBef>
              <a:defRPr sz="5810"/>
            </a:pPr>
            <a:r>
              <a:t>This works the same way %in% does in R</a:t>
            </a:r>
            <a:endParaRPr i="1"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506297" indent="-506297" defTabSz="685165">
              <a:spcBef>
                <a:spcPts val="5300"/>
              </a:spcBef>
              <a:defRPr sz="5810"/>
            </a:pPr>
            <a:r>
              <a:t>Checks to see if the value in the column matches 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any</a:t>
            </a:r>
            <a:r>
              <a:t> of the values in your list</a:t>
            </a:r>
          </a:p>
        </p:txBody>
      </p:sp>
      <p:sp>
        <p:nvSpPr>
          <p:cNvPr id="237" name="SELECT column_name(s) FROM table_name WHERE column_name IN (value1, value2, ...)"/>
          <p:cNvSpPr txBox="1"/>
          <p:nvPr/>
        </p:nvSpPr>
        <p:spPr>
          <a:xfrm>
            <a:off x="2894667" y="8702647"/>
            <a:ext cx="16372905" cy="2626681"/>
          </a:xfrm>
          <a:prstGeom prst="rect">
            <a:avLst/>
          </a:prstGeom>
          <a:solidFill>
            <a:srgbClr val="F6F6F6"/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SELECT column_name(s)</a:t>
            </a:r>
            <a:br/>
            <a:r>
              <a:t>FROM table_name</a:t>
            </a:r>
            <a:br/>
            <a:r>
              <a:t>WHERE column_name IN (value1, value2, ...)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0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42" name="Run apps/wprdc_sql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Run apps/wprdc_sql.R</a:t>
            </a:r>
          </a:p>
          <a:p>
            <a:pPr lvl="1"/>
            <a:r>
              <a:t>This time let’s target </a:t>
            </a:r>
            <a:r>
              <a:rPr u="sng">
                <a:hlinkClick r:id="rId5"/>
              </a:rPr>
              <a:t>311 requests</a:t>
            </a:r>
            <a:r>
              <a:t>: 76fda9d0-69be-4dd5-8108-0de7907fc5a4</a:t>
            </a:r>
          </a:p>
          <a:p>
            <a:pPr lvl="2"/>
            <a:r>
              <a:t>Use the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BETWEEN</a:t>
            </a:r>
            <a:r>
              <a:t> function as a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WHERE</a:t>
            </a:r>
            <a:r>
              <a:t> filter to get 311 requests from from the last week.</a:t>
            </a:r>
          </a:p>
          <a:p>
            <a:pPr lvl="3"/>
            <a:r>
              <a:t>Stretch goal: Use the IN Filter to only get requests of the Potholes, Weeds/Debris and Overgrowth call types.</a:t>
            </a:r>
          </a:p>
        </p:txBody>
      </p:sp>
      <p:pic>
        <p:nvPicPr>
          <p:cNvPr id="243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685000" y="104775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43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6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47" name="SELECT * FROM  &quot;76fda9d0-69be-4dd5-8108-0de7907fc5a4&quot; WHERE &quot;CREATED_ON&quot; BETWEEN ('2019-09-30') AND ('2019-10-06')"/>
          <p:cNvSpPr txBox="1">
            <a:spLocks noGrp="1"/>
          </p:cNvSpPr>
          <p:nvPr>
            <p:ph type="body" idx="21"/>
          </p:nvPr>
        </p:nvSpPr>
        <p:spPr>
          <a:xfrm>
            <a:off x="3208645" y="3311304"/>
            <a:ext cx="17445237" cy="2421970"/>
          </a:xfrm>
          <a:prstGeom prst="rect">
            <a:avLst/>
          </a:prstGeom>
        </p:spPr>
        <p:txBody>
          <a:bodyPr/>
          <a:lstStyle>
            <a:lvl1pPr marL="0" indent="0" defTabSz="457200">
              <a:lnSpc>
                <a:spcPts val="6200"/>
              </a:lnSpc>
              <a:spcBef>
                <a:spcPts val="0"/>
              </a:spcBef>
              <a:buClrTx/>
              <a:buSzTx/>
              <a:buNone/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/>
              <a:t>SELECT * FROM  "76fda9d0-69be-4dd5-8108-0de7907fc5a4" WHERE "CREATED_ON" BETWEEN (</a:t>
            </a:r>
            <a:r>
              <a:rPr lang="en-US" dirty="0"/>
              <a:t>‘</a:t>
            </a:r>
            <a:r>
              <a:rPr dirty="0"/>
              <a:t>20</a:t>
            </a:r>
            <a:r>
              <a:rPr lang="en-US" dirty="0"/>
              <a:t>21</a:t>
            </a:r>
            <a:r>
              <a:rPr dirty="0"/>
              <a:t>-</a:t>
            </a:r>
            <a:r>
              <a:rPr lang="en-US" dirty="0"/>
              <a:t>03</a:t>
            </a:r>
            <a:r>
              <a:rPr dirty="0"/>
              <a:t>-</a:t>
            </a:r>
            <a:r>
              <a:rPr lang="en-US" dirty="0"/>
              <a:t>04</a:t>
            </a:r>
            <a:r>
              <a:rPr dirty="0"/>
              <a:t>') AND ('20</a:t>
            </a:r>
            <a:r>
              <a:rPr lang="en-US" dirty="0"/>
              <a:t>2</a:t>
            </a:r>
            <a:r>
              <a:rPr dirty="0"/>
              <a:t>1-</a:t>
            </a:r>
            <a:r>
              <a:rPr lang="en-US" dirty="0"/>
              <a:t>03</a:t>
            </a:r>
            <a:r>
              <a:rPr dirty="0"/>
              <a:t>-</a:t>
            </a:r>
            <a:r>
              <a:rPr lang="en-US" dirty="0"/>
              <a:t>11</a:t>
            </a:r>
            <a:r>
              <a:rPr dirty="0"/>
              <a:t>')</a:t>
            </a:r>
          </a:p>
        </p:txBody>
      </p:sp>
      <p:pic>
        <p:nvPicPr>
          <p:cNvPr id="2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SELECT * FROM  &quot;76fda9d0-69be-4dd5-8108-0de7907fc5a4&quot; WHERE &quot;CREATED_ON&quot; BETWEEN ('2019-09-30') AND ('2019-10-06') AND &quot;REQUEST_TYPE&quot; IN (‘Potholes', 'Weeds/Debris', 'Overgrowth')"/>
          <p:cNvSpPr txBox="1"/>
          <p:nvPr/>
        </p:nvSpPr>
        <p:spPr>
          <a:xfrm>
            <a:off x="3208645" y="7328095"/>
            <a:ext cx="17445237" cy="2421971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429768">
              <a:lnSpc>
                <a:spcPts val="5800"/>
              </a:lnSpc>
              <a:defRPr sz="375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SELECT * FROM  "76fda9d0-69be-4dd5-8108-0de7907fc5a4" WHERE "CREATED_ON" BETWEEN ('2019-09-30') AND ('2019-10-06') AND "REQUEST_TYPE" IN (‘Potholes', 'Weeds/Debris', 'Overgrowth')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ELECT Functions and GROUP B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 defTabSz="792479">
              <a:spcBef>
                <a:spcPts val="6200"/>
              </a:spcBef>
              <a:buSzTx/>
              <a:buNone/>
              <a:defRPr sz="15359">
                <a:solidFill>
                  <a:srgbClr val="447FB5"/>
                </a:solidFill>
              </a:defRPr>
            </a:lvl1pPr>
          </a:lstStyle>
          <a:p>
            <a:r>
              <a:t>SELECT Functions and GROUP BY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QL Func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SQL Functions</a:t>
            </a:r>
          </a:p>
        </p:txBody>
      </p:sp>
      <p:sp>
        <p:nvSpPr>
          <p:cNvPr id="254" name="Sometimes you don’t just want the raw dat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8830" indent="-538830">
              <a:buClr>
                <a:srgbClr val="447FB5"/>
              </a:buClr>
              <a:buSzPct val="82000"/>
              <a:buChar char="‣"/>
            </a:pPr>
            <a:r>
              <a:t>Sometimes you don’t just want the raw data</a:t>
            </a:r>
          </a:p>
          <a:p>
            <a:pPr marL="538830" indent="-538830">
              <a:buClr>
                <a:srgbClr val="447FB5"/>
              </a:buClr>
              <a:buSzPct val="82000"/>
              <a:buChar char="‣"/>
            </a:pPr>
            <a:r>
              <a:t>You want to aggregate the data in SQL before you load it into R</a:t>
            </a:r>
          </a:p>
          <a:p>
            <a:pPr marL="1346596" lvl="1" indent="-609996">
              <a:buClr>
                <a:srgbClr val="447FB5"/>
              </a:buClr>
              <a:buSzPct val="82000"/>
              <a:buChar char="‣"/>
            </a:pPr>
            <a:r>
              <a:t>Use another server to do the heavy lifting so you don’t have to!</a:t>
            </a:r>
          </a:p>
          <a:p>
            <a:pPr marL="538830" indent="-538830">
              <a:buClr>
                <a:srgbClr val="447FB5"/>
              </a:buClr>
              <a:buSzPct val="82000"/>
              <a:buChar char="‣"/>
            </a:pPr>
            <a:r>
              <a:t>This is where 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DISTINCT</a:t>
            </a:r>
          </a:p>
        </p:txBody>
      </p:sp>
      <p:sp>
        <p:nvSpPr>
          <p:cNvPr id="257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t>DISTINCT()</a:t>
            </a:r>
          </a:p>
          <a:p>
            <a:pPr lvl="1">
              <a:spcBef>
                <a:spcPts val="1000"/>
              </a:spcBef>
              <a:defRPr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Every unique value of a column.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lvl="1">
              <a:spcBef>
                <a:spcPts val="1000"/>
              </a:spcBef>
              <a:defRPr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Placing TWO columns inside will return unique instances of both columns:</a:t>
            </a:r>
          </a:p>
        </p:txBody>
      </p:sp>
      <p:sp>
        <p:nvSpPr>
          <p:cNvPr id="258" name="DISTINCT(“REQUEST_TYPE”, “DEPARTMENT”)"/>
          <p:cNvSpPr txBox="1"/>
          <p:nvPr/>
        </p:nvSpPr>
        <p:spPr>
          <a:xfrm>
            <a:off x="3993221" y="8968223"/>
            <a:ext cx="14848657" cy="924881"/>
          </a:xfrm>
          <a:prstGeom prst="rect">
            <a:avLst/>
          </a:prstGeom>
          <a:solidFill>
            <a:srgbClr val="F6F6F6"/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>
                <a:solidFill>
                  <a:srgbClr val="03030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DISTINCT(“REQUEST_TYPE”, “DEPARTMENT”)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SQL &amp; Databas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r>
              <a:rPr lang="en-US" dirty="0"/>
              <a:t>Connecting to Databases &amp; API's</a:t>
            </a:r>
            <a:endParaRPr dirty="0"/>
          </a:p>
        </p:txBody>
      </p:sp>
      <p:sp>
        <p:nvSpPr>
          <p:cNvPr id="198" name="Rectang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rPr dirty="0"/>
              <a:t>M</a:t>
            </a:r>
            <a:r>
              <a:rPr lang="en-US" dirty="0"/>
              <a:t>IN &amp; Max</a:t>
            </a:r>
            <a:r>
              <a:rPr dirty="0"/>
              <a:t> functions</a:t>
            </a:r>
          </a:p>
        </p:txBody>
      </p:sp>
      <p:sp>
        <p:nvSpPr>
          <p:cNvPr id="261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MIN()</a:t>
            </a:r>
          </a:p>
          <a:p>
            <a:pPr lvl="1">
              <a:spcBef>
                <a:spcPts val="1000"/>
              </a:spcBef>
              <a:defRPr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Returns minimum value in a column(s)</a:t>
            </a:r>
          </a:p>
          <a:p>
            <a:pPr>
              <a:spcBef>
                <a:spcPts val="1000"/>
              </a:spcBef>
              <a:defRPr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MAX()</a:t>
            </a:r>
            <a:endParaRPr sz="4000" dirty="0">
              <a:solidFill>
                <a:srgbClr val="191B0E"/>
              </a:solidFill>
            </a:endParaRPr>
          </a:p>
          <a:p>
            <a:pPr lvl="1">
              <a:spcBef>
                <a:spcPts val="1000"/>
              </a:spcBef>
              <a:defRPr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Return max</a:t>
            </a:r>
            <a:r>
              <a:rPr lang="en-US" dirty="0"/>
              <a:t>imum</a:t>
            </a:r>
            <a:r>
              <a:rPr dirty="0"/>
              <a:t> value in a column(s)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Count, Average, Sum</a:t>
            </a:r>
          </a:p>
        </p:txBody>
      </p:sp>
      <p:sp>
        <p:nvSpPr>
          <p:cNvPr id="264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3097" indent="-433097" defTabSz="586104">
              <a:spcBef>
                <a:spcPts val="4600"/>
              </a:spcBef>
              <a:defRPr sz="4969"/>
            </a:pPr>
            <a:r>
              <a:rPr>
                <a:latin typeface="Monaco"/>
                <a:ea typeface="Monaco"/>
                <a:cs typeface="Monaco"/>
                <a:sym typeface="Monaco"/>
              </a:rPr>
              <a:t>COUNT()</a:t>
            </a:r>
            <a:r>
              <a:t> - returns the number of rows that your query returns</a:t>
            </a:r>
          </a:p>
          <a:p>
            <a:pPr marL="956083" lvl="1" indent="-433097" defTabSz="586104">
              <a:spcBef>
                <a:spcPts val="700"/>
              </a:spcBef>
              <a:defRPr sz="4969">
                <a:latin typeface="Monaco"/>
                <a:ea typeface="Monaco"/>
                <a:cs typeface="Monaco"/>
                <a:sym typeface="Monaco"/>
              </a:defRPr>
            </a:pPr>
            <a:r>
              <a:t>SELECT COUNT(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column_name)</a:t>
            </a:r>
            <a:b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</a:br>
            <a:r>
              <a:t>FROM 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table_name</a:t>
            </a:r>
          </a:p>
          <a:p>
            <a:pPr marL="433097" indent="-433097" defTabSz="586104">
              <a:spcBef>
                <a:spcPts val="4600"/>
              </a:spcBef>
              <a:defRPr sz="4969"/>
            </a:pPr>
            <a:r>
              <a:rPr>
                <a:latin typeface="Monaco"/>
                <a:ea typeface="Monaco"/>
                <a:cs typeface="Monaco"/>
                <a:sym typeface="Monaco"/>
              </a:rPr>
              <a:t>AVG()</a:t>
            </a:r>
            <a:r>
              <a:t> - returns the average value of a numeric column.</a:t>
            </a:r>
          </a:p>
          <a:p>
            <a:pPr marL="956083" lvl="1" indent="-433097" defTabSz="586104">
              <a:spcBef>
                <a:spcPts val="700"/>
              </a:spcBef>
              <a:defRPr sz="4969">
                <a:latin typeface="Monaco"/>
                <a:ea typeface="Monaco"/>
                <a:cs typeface="Monaco"/>
                <a:sym typeface="Monaco"/>
              </a:defRPr>
            </a:pPr>
            <a:r>
              <a:t>SELECT AVG(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column_name</a:t>
            </a:r>
            <a:r>
              <a:t>)</a:t>
            </a:r>
            <a:br/>
            <a:r>
              <a:t>FROM 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table_name</a:t>
            </a:r>
          </a:p>
          <a:p>
            <a:pPr marL="433097" indent="-433097" defTabSz="586104">
              <a:spcBef>
                <a:spcPts val="4600"/>
              </a:spcBef>
              <a:defRPr sz="4969"/>
            </a:pPr>
            <a:r>
              <a:rPr>
                <a:latin typeface="Monaco"/>
                <a:ea typeface="Monaco"/>
                <a:cs typeface="Monaco"/>
                <a:sym typeface="Monaco"/>
              </a:rPr>
              <a:t>SUM()</a:t>
            </a:r>
            <a:r>
              <a:t> - function returns the total sum - numeric columns only</a:t>
            </a:r>
          </a:p>
          <a:p>
            <a:pPr marL="956083" lvl="1" indent="-433097" defTabSz="586104">
              <a:spcBef>
                <a:spcPts val="700"/>
              </a:spcBef>
              <a:defRPr sz="4969">
                <a:latin typeface="Monaco"/>
                <a:ea typeface="Monaco"/>
                <a:cs typeface="Monaco"/>
                <a:sym typeface="Monaco"/>
              </a:defRPr>
            </a:pPr>
            <a:r>
              <a:t>SELECT SUM(column_name)</a:t>
            </a:r>
            <a:br/>
            <a:r>
              <a:t>FROM table_name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Group by</a:t>
            </a:r>
          </a:p>
        </p:txBody>
      </p:sp>
      <p:sp>
        <p:nvSpPr>
          <p:cNvPr id="267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is helpful for when you are doing any of the summary functions mentioned in the previous slides. (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COUNT, SUM, MAX</a:t>
            </a:r>
            <a:r>
              <a:t> etc)</a:t>
            </a:r>
          </a:p>
          <a:p>
            <a:r>
              <a:t>Any column that isn’t handled with a function should be included in your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GROUP BY</a:t>
            </a:r>
          </a:p>
        </p:txBody>
      </p:sp>
      <p:sp>
        <p:nvSpPr>
          <p:cNvPr id="268" name="Content Placeholder 3"/>
          <p:cNvSpPr txBox="1"/>
          <p:nvPr/>
        </p:nvSpPr>
        <p:spPr>
          <a:xfrm>
            <a:off x="5674441" y="9185095"/>
            <a:ext cx="12549117" cy="2683037"/>
          </a:xfrm>
          <a:prstGeom prst="rect">
            <a:avLst/>
          </a:prstGeom>
          <a:solidFill>
            <a:srgbClr val="F6F6F6"/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/>
          <a:p>
            <a:pPr algn="l" defTabSz="610870">
              <a:defRPr sz="3700">
                <a:solidFill>
                  <a:srgbClr val="02020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SELECT 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column_name(s), max(column_name)</a:t>
            </a:r>
            <a:b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</a:br>
            <a:r>
              <a:t>FROM 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table_name</a:t>
            </a:r>
            <a:b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</a:br>
            <a:r>
              <a:t>WHERE 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condition</a:t>
            </a:r>
            <a:b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</a:br>
            <a:r>
              <a:t>GROUP BY </a:t>
            </a:r>
            <a:r>
              <a:rPr i="1">
                <a:latin typeface="Franklin Gothic Book"/>
                <a:ea typeface="Franklin Gothic Book"/>
                <a:cs typeface="Franklin Gothic Book"/>
                <a:sym typeface="Franklin Gothic Book"/>
              </a:rPr>
              <a:t>column_name(s)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71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73" name="Run apps/wprdc_sql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Run apps/wprdc_sql.R</a:t>
            </a:r>
          </a:p>
          <a:p>
            <a:pPr lvl="1"/>
            <a:r>
              <a:t>Build a query that counts the number crimes by neighborhood from the </a:t>
            </a:r>
            <a:r>
              <a:rPr u="sng">
                <a:hlinkClick r:id="rId5"/>
              </a:rPr>
              <a:t>City of Pittsburgh Police Blotter</a:t>
            </a:r>
          </a:p>
        </p:txBody>
      </p:sp>
      <p:pic>
        <p:nvPicPr>
          <p:cNvPr id="274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685000" y="10477500"/>
            <a:ext cx="4445000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74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7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78" name="SELECT…"/>
          <p:cNvSpPr txBox="1">
            <a:spLocks noGrp="1"/>
          </p:cNvSpPr>
          <p:nvPr>
            <p:ph type="body" idx="21"/>
          </p:nvPr>
        </p:nvSpPr>
        <p:spPr>
          <a:xfrm>
            <a:off x="3203095" y="4917840"/>
            <a:ext cx="18970334" cy="4801661"/>
          </a:xfrm>
          <a:prstGeom prst="rect">
            <a:avLst/>
          </a:prstGeom>
        </p:spPr>
        <p:txBody>
          <a:bodyPr anchor="ctr"/>
          <a:lstStyle/>
          <a:p>
            <a:pPr marL="0" indent="0" defTabSz="676909">
              <a:spcBef>
                <a:spcPts val="2400"/>
              </a:spcBef>
              <a:buClrTx/>
              <a:buSzTx/>
              <a:buNone/>
              <a:defRPr sz="4100">
                <a:latin typeface="Monaco"/>
                <a:ea typeface="Monaco"/>
                <a:cs typeface="Monaco"/>
                <a:sym typeface="Monaco"/>
              </a:defRPr>
            </a:pPr>
            <a:r>
              <a:t>SELECT </a:t>
            </a:r>
          </a:p>
          <a:p>
            <a:pPr marL="0" indent="0" defTabSz="676909">
              <a:spcBef>
                <a:spcPts val="2400"/>
              </a:spcBef>
              <a:buClrTx/>
              <a:buSzTx/>
              <a:buNone/>
              <a:defRPr sz="4100">
                <a:latin typeface="Monaco"/>
                <a:ea typeface="Monaco"/>
                <a:cs typeface="Monaco"/>
                <a:sym typeface="Monaco"/>
              </a:defRPr>
            </a:pPr>
            <a:r>
              <a:t>"INCIDENTNEIGHBORHOOD",</a:t>
            </a:r>
          </a:p>
          <a:p>
            <a:pPr marL="0" indent="0" defTabSz="676909">
              <a:spcBef>
                <a:spcPts val="2400"/>
              </a:spcBef>
              <a:buClrTx/>
              <a:buSzTx/>
              <a:buNone/>
              <a:defRPr sz="4100">
                <a:latin typeface="Monaco"/>
                <a:ea typeface="Monaco"/>
                <a:cs typeface="Monaco"/>
                <a:sym typeface="Monaco"/>
              </a:defRPr>
            </a:pPr>
            <a:r>
              <a:t>COUNT("CCR")</a:t>
            </a:r>
          </a:p>
          <a:p>
            <a:pPr marL="0" indent="0" defTabSz="676909">
              <a:spcBef>
                <a:spcPts val="2400"/>
              </a:spcBef>
              <a:buClrTx/>
              <a:buSzTx/>
              <a:buNone/>
              <a:defRPr sz="4100">
                <a:latin typeface="Monaco"/>
                <a:ea typeface="Monaco"/>
                <a:cs typeface="Monaco"/>
                <a:sym typeface="Monaco"/>
              </a:defRPr>
            </a:pPr>
            <a:r>
              <a:t>FROM "1797ead8-8262-41cc-9099-cbc8a161924b"</a:t>
            </a:r>
          </a:p>
          <a:p>
            <a:pPr marL="0" indent="0" defTabSz="676909">
              <a:spcBef>
                <a:spcPts val="2400"/>
              </a:spcBef>
              <a:buClrTx/>
              <a:buSzTx/>
              <a:buNone/>
              <a:defRPr sz="4100">
                <a:latin typeface="Monaco"/>
                <a:ea typeface="Monaco"/>
                <a:cs typeface="Monaco"/>
                <a:sym typeface="Monaco"/>
              </a:defRPr>
            </a:pPr>
            <a:r>
              <a:t>GROUP BY "INCIDENTNEIGHBORHOOD"</a:t>
            </a:r>
          </a:p>
        </p:txBody>
      </p:sp>
      <p:pic>
        <p:nvPicPr>
          <p:cNvPr id="27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Where should I…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569594">
              <a:spcBef>
                <a:spcPts val="4400"/>
              </a:spcBef>
              <a:buSzTx/>
              <a:buNone/>
              <a:defRPr sz="14489">
                <a:solidFill>
                  <a:srgbClr val="FFFFFF"/>
                </a:solidFill>
              </a:defRPr>
            </a:pPr>
            <a:r>
              <a:t>Where should I…</a:t>
            </a:r>
          </a:p>
          <a:p>
            <a:pPr marL="0" indent="0" algn="r" defTabSz="569594">
              <a:spcBef>
                <a:spcPts val="4400"/>
              </a:spcBef>
              <a:buSzTx/>
              <a:buNone/>
              <a:defRPr sz="14489">
                <a:solidFill>
                  <a:srgbClr val="DBDBDB"/>
                </a:solidFill>
              </a:defRPr>
            </a:pPr>
            <a:r>
              <a:t>write my DB queries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QL IDE’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SQL IDE’s</a:t>
            </a:r>
          </a:p>
        </p:txBody>
      </p:sp>
      <p:sp>
        <p:nvSpPr>
          <p:cNvPr id="284" name="There are a bunch of SQL IDE’s each database provider has their ow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91697" indent="-591697" defTabSz="800735">
              <a:spcBef>
                <a:spcPts val="6300"/>
              </a:spcBef>
              <a:defRPr sz="6790"/>
            </a:pPr>
            <a:r>
              <a:t>There are a bunch of SQL IDE’s each database provider has their own</a:t>
            </a:r>
          </a:p>
          <a:p>
            <a:pPr marL="591697" indent="-591697" defTabSz="800735">
              <a:spcBef>
                <a:spcPts val="6300"/>
              </a:spcBef>
              <a:defRPr sz="6790"/>
            </a:pPr>
            <a:r>
              <a:t>If you’re in a workplace like mine with no standard then I suggest something like </a:t>
            </a:r>
            <a:r>
              <a:rPr u="sng">
                <a:hlinkClick r:id="rId2"/>
              </a:rPr>
              <a:t>DBeaver</a:t>
            </a:r>
            <a:r>
              <a:t> because it connects to pretty much everything</a:t>
            </a:r>
          </a:p>
          <a:p>
            <a:pPr marL="591697" indent="-591697" defTabSz="800735">
              <a:spcBef>
                <a:spcPts val="6300"/>
              </a:spcBef>
              <a:defRPr sz="6790"/>
            </a:pPr>
            <a:r>
              <a:t>If not, then use whatever comes standard with the platform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DB connections in 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561340">
              <a:spcBef>
                <a:spcPts val="4400"/>
              </a:spcBef>
              <a:buSzTx/>
              <a:buNone/>
              <a:defRPr sz="14280">
                <a:solidFill>
                  <a:srgbClr val="FFFFFF"/>
                </a:solidFill>
              </a:defRPr>
            </a:pPr>
            <a:r>
              <a:t>DB connections in R</a:t>
            </a:r>
          </a:p>
          <a:p>
            <a:pPr marL="0" indent="0" algn="r" defTabSz="561340">
              <a:spcBef>
                <a:spcPts val="4400"/>
              </a:spcBef>
              <a:buSzTx/>
              <a:buNone/>
              <a:defRPr sz="14280">
                <a:solidFill>
                  <a:srgbClr val="DBDBDB"/>
                </a:solidFill>
              </a:defRPr>
            </a:pPr>
            <a:r>
              <a:t>Not always easy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Database connectors require that your computer has the necessary software.…"/>
          <p:cNvSpPr txBox="1">
            <a:spLocks noGrp="1"/>
          </p:cNvSpPr>
          <p:nvPr>
            <p:ph type="body" idx="1"/>
          </p:nvPr>
        </p:nvSpPr>
        <p:spPr>
          <a:xfrm>
            <a:off x="1017767" y="2773595"/>
            <a:ext cx="23050501" cy="9090152"/>
          </a:xfrm>
          <a:prstGeom prst="rect">
            <a:avLst/>
          </a:prstGeom>
        </p:spPr>
        <p:txBody>
          <a:bodyPr/>
          <a:lstStyle/>
          <a:p>
            <a:r>
              <a:t>Database connectors require that your computer has the necessary software.</a:t>
            </a:r>
          </a:p>
          <a:p>
            <a:pPr lvl="1"/>
            <a:r>
              <a:t>This will depend on what database type you are trying to connect to</a:t>
            </a:r>
          </a:p>
        </p:txBody>
      </p:sp>
      <p:sp>
        <p:nvSpPr>
          <p:cNvPr id="289" name="Connect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Connecting</a:t>
            </a:r>
          </a:p>
        </p:txBody>
      </p:sp>
      <p:pic>
        <p:nvPicPr>
          <p:cNvPr id="290" name="postgresql-logo.png" descr="postgresql-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941" y="7242648"/>
            <a:ext cx="4156280" cy="46210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91" name="mysql_PNG22.png" descr="mysql_PNG2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7752" y="6673066"/>
            <a:ext cx="5708496" cy="57084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2" name="microsoft-sql-server-logo-96AF49E2B3-seeklogo.com.png" descr="microsoft-sql-server-logo-96AF49E2B3-seeklogo.co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32778" y="7797055"/>
            <a:ext cx="3810001" cy="3086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Allowing handshak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Allowing handshakes</a:t>
            </a:r>
          </a:p>
        </p:txBody>
      </p:sp>
      <p:sp>
        <p:nvSpPr>
          <p:cNvPr id="295" name="To setup database connections you will need to install the proper driver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8830" indent="-538830">
              <a:spcBef>
                <a:spcPts val="3000"/>
              </a:spcBef>
              <a:buClr>
                <a:srgbClr val="447FB5"/>
              </a:buClr>
              <a:buSzPct val="82000"/>
              <a:buChar char="‣"/>
            </a:pPr>
            <a:r>
              <a:t>To setup database connections you will need to install the proper drivers. </a:t>
            </a:r>
          </a:p>
          <a:p>
            <a:pPr marL="1346596" lvl="1" indent="-609996">
              <a:spcBef>
                <a:spcPts val="3000"/>
              </a:spcBef>
              <a:buClr>
                <a:srgbClr val="447FB5"/>
              </a:buClr>
              <a:buSzPct val="82000"/>
              <a:buChar char="‣"/>
            </a:pPr>
            <a:r>
              <a:t>The steps for this can be found here: </a:t>
            </a:r>
            <a:r>
              <a:rPr u="sng">
                <a:hlinkClick r:id="rId2"/>
              </a:rPr>
              <a:t>https://db.rstudio.com/best-practices/drivers/</a:t>
            </a:r>
          </a:p>
          <a:p>
            <a:pPr marL="1346596" lvl="1" indent="-609996">
              <a:spcBef>
                <a:spcPts val="3000"/>
              </a:spcBef>
              <a:buClr>
                <a:srgbClr val="447FB5"/>
              </a:buClr>
              <a:buSzPct val="82000"/>
              <a:buChar char="‣"/>
            </a:pPr>
            <a:r>
              <a:t>In general setup on Windows is a little bit easier since ODBC Data Source Administrator can be used</a:t>
            </a:r>
          </a:p>
          <a:p>
            <a:pPr marL="538830" indent="-538830">
              <a:spcBef>
                <a:spcPts val="3000"/>
              </a:spcBef>
              <a:buClr>
                <a:srgbClr val="447FB5"/>
              </a:buClr>
              <a:buSzPct val="82000"/>
              <a:buChar char="‣"/>
            </a:pPr>
            <a:r>
              <a:t>Your machine may already have drives installed if you’ve already installed SQL IDE’s such as: pgAdmin, DBeaver, or the MySQL Workbench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Motivation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2">
            <a:normAutofit fontScale="70000" lnSpcReduction="20000"/>
          </a:bodyPr>
          <a:lstStyle/>
          <a:p>
            <a:pPr marL="762000" indent="-762000">
              <a:lnSpc>
                <a:spcPct val="120000"/>
              </a:lnSpc>
              <a:spcBef>
                <a:spcPts val="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rPr lang="en-US" sz="5600" dirty="0"/>
              <a:t>SQL</a:t>
            </a:r>
          </a:p>
          <a:p>
            <a:pPr marL="1569766" lvl="1" indent="-762000">
              <a:lnSpc>
                <a:spcPct val="120000"/>
              </a:lnSpc>
              <a:spcBef>
                <a:spcPts val="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rPr sz="5600" dirty="0"/>
              <a:t>SQL Basics</a:t>
            </a:r>
          </a:p>
          <a:p>
            <a:pPr marL="2260600" lvl="2" indent="-762000">
              <a:lnSpc>
                <a:spcPct val="120000"/>
              </a:lnSpc>
              <a:spcBef>
                <a:spcPts val="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rPr sz="5600" dirty="0"/>
              <a:t>Constructing a query</a:t>
            </a:r>
          </a:p>
          <a:p>
            <a:pPr marL="2260600" lvl="2" indent="-762000">
              <a:lnSpc>
                <a:spcPct val="120000"/>
              </a:lnSpc>
              <a:spcBef>
                <a:spcPts val="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rPr sz="5600" dirty="0"/>
              <a:t>Functions</a:t>
            </a:r>
          </a:p>
          <a:p>
            <a:pPr marL="1569766" lvl="1" indent="-762000">
              <a:lnSpc>
                <a:spcPct val="120000"/>
              </a:lnSpc>
              <a:spcBef>
                <a:spcPts val="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rPr sz="5600" dirty="0"/>
              <a:t>Where should I write SQL queries?</a:t>
            </a:r>
          </a:p>
          <a:p>
            <a:pPr marL="1569766" lvl="1" indent="-762000">
              <a:lnSpc>
                <a:spcPct val="120000"/>
              </a:lnSpc>
              <a:spcBef>
                <a:spcPts val="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r>
              <a:rPr sz="5600" dirty="0"/>
              <a:t>Building Connectio</a:t>
            </a:r>
            <a:r>
              <a:rPr lang="en-US" sz="5600" dirty="0"/>
              <a:t>ns</a:t>
            </a:r>
          </a:p>
          <a:p>
            <a:pPr marL="609600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endParaRPr lang="en-US" sz="5600" dirty="0"/>
          </a:p>
          <a:p>
            <a:pPr marL="609600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endParaRPr lang="en-US" sz="5600" dirty="0"/>
          </a:p>
          <a:p>
            <a:pPr marL="609600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endParaRPr lang="en-US" sz="5600" dirty="0"/>
          </a:p>
          <a:p>
            <a:pPr marL="609600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endParaRPr lang="en-US" sz="5600" dirty="0"/>
          </a:p>
          <a:p>
            <a:pPr marL="609600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endParaRPr lang="en-US" sz="5600" dirty="0"/>
          </a:p>
          <a:p>
            <a:pPr marL="609600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r>
              <a:rPr lang="en-US" sz="5600" dirty="0"/>
              <a:t>API’s</a:t>
            </a:r>
          </a:p>
          <a:p>
            <a:pPr marL="1417366" lvl="1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r>
              <a:rPr lang="en-US" sz="5600" dirty="0"/>
              <a:t>What are API’s and what do they do?</a:t>
            </a:r>
          </a:p>
          <a:p>
            <a:pPr marL="1417366" lvl="1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r>
              <a:rPr lang="en-US" sz="5600" dirty="0"/>
              <a:t>Making an API Call</a:t>
            </a:r>
          </a:p>
          <a:p>
            <a:pPr marL="2153966" lvl="2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r>
              <a:rPr lang="en-US" sz="5600" dirty="0"/>
              <a:t>Build your URL</a:t>
            </a:r>
          </a:p>
          <a:p>
            <a:pPr marL="2153966" lvl="2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r>
              <a:rPr lang="en-US" sz="5600" dirty="0"/>
              <a:t>Encode the URL</a:t>
            </a:r>
          </a:p>
          <a:p>
            <a:pPr marL="2153966" lvl="2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r>
              <a:rPr lang="en-US" sz="5600" dirty="0"/>
              <a:t>Process the content</a:t>
            </a:r>
          </a:p>
          <a:p>
            <a:pPr marL="2153966" lvl="2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r>
              <a:rPr lang="en-US" sz="5600" dirty="0"/>
              <a:t>Spatial Data with Esri</a:t>
            </a:r>
          </a:p>
          <a:p>
            <a:pPr marL="1417366" lvl="1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r>
              <a:rPr lang="en-US" sz="5600" dirty="0"/>
              <a:t>Geocode Example</a:t>
            </a:r>
          </a:p>
          <a:p>
            <a:pPr marL="1417366" lvl="1" indent="-609600" defTabSz="660400">
              <a:lnSpc>
                <a:spcPct val="120000"/>
              </a:lnSpc>
              <a:spcBef>
                <a:spcPts val="2400"/>
              </a:spcBef>
              <a:buClr>
                <a:srgbClr val="447FB5"/>
              </a:buClr>
              <a:defRPr sz="5600">
                <a:solidFill>
                  <a:srgbClr val="447FB5"/>
                </a:solidFill>
              </a:defRPr>
            </a:pPr>
            <a:r>
              <a:rPr lang="en-US" sz="5600" dirty="0"/>
              <a:t>Shiny Example</a:t>
            </a:r>
          </a:p>
          <a:p>
            <a:pPr marL="762000" indent="-762000">
              <a:spcBef>
                <a:spcPts val="0"/>
              </a:spcBef>
              <a:buClr>
                <a:srgbClr val="447FB5"/>
              </a:buClr>
              <a:defRPr sz="7000">
                <a:solidFill>
                  <a:srgbClr val="447FB5"/>
                </a:solidFill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toring credential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Storing credentials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File or environmental variab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53084">
              <a:defRPr sz="10050"/>
            </a:lvl1pPr>
          </a:lstStyle>
          <a:p>
            <a:r>
              <a:t>File or environmental variable</a:t>
            </a:r>
          </a:p>
        </p:txBody>
      </p:sp>
      <p:sp>
        <p:nvSpPr>
          <p:cNvPr id="300" name="You should never “hard code” your credentials into an app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should never “hard code” your credentials into an app.</a:t>
            </a:r>
          </a:p>
          <a:p>
            <a:r>
              <a:t>Instead you should store them as environmental variables, or in a hidden file that you ignore in the Git Repository</a:t>
            </a:r>
          </a:p>
          <a:p>
            <a:pPr lvl="1"/>
            <a:r>
              <a:t>Why?</a:t>
            </a:r>
          </a:p>
        </p:txBody>
      </p:sp>
      <p:sp>
        <p:nvSpPr>
          <p:cNvPr id="301" name="If something requires that you to login, we can assume that not just anybody should be able to access it.…"/>
          <p:cNvSpPr/>
          <p:nvPr/>
        </p:nvSpPr>
        <p:spPr>
          <a:xfrm>
            <a:off x="5322151" y="8001087"/>
            <a:ext cx="18138380" cy="4047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10" y="0"/>
                </a:moveTo>
                <a:cubicBezTo>
                  <a:pt x="4093" y="0"/>
                  <a:pt x="3998" y="424"/>
                  <a:pt x="3998" y="947"/>
                </a:cubicBezTo>
                <a:lnTo>
                  <a:pt x="3998" y="8562"/>
                </a:lnTo>
                <a:lnTo>
                  <a:pt x="0" y="10458"/>
                </a:lnTo>
                <a:lnTo>
                  <a:pt x="3998" y="12351"/>
                </a:lnTo>
                <a:lnTo>
                  <a:pt x="3998" y="20651"/>
                </a:lnTo>
                <a:cubicBezTo>
                  <a:pt x="3998" y="21174"/>
                  <a:pt x="4093" y="21600"/>
                  <a:pt x="4210" y="21600"/>
                </a:cubicBezTo>
                <a:lnTo>
                  <a:pt x="21389" y="21600"/>
                </a:lnTo>
                <a:cubicBezTo>
                  <a:pt x="21505" y="21600"/>
                  <a:pt x="21600" y="21174"/>
                  <a:pt x="21600" y="20651"/>
                </a:cubicBezTo>
                <a:lnTo>
                  <a:pt x="21600" y="947"/>
                </a:lnTo>
                <a:cubicBezTo>
                  <a:pt x="21600" y="424"/>
                  <a:pt x="21505" y="0"/>
                  <a:pt x="21389" y="0"/>
                </a:cubicBezTo>
                <a:lnTo>
                  <a:pt x="4210" y="0"/>
                </a:lnTo>
                <a:close/>
              </a:path>
            </a:pathLst>
          </a:cu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If something requires that you to login, we can assume that not just anybody should be able to access it. </a:t>
            </a:r>
          </a:p>
          <a:p>
            <a:pPr>
              <a:defRPr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Think of your credentials like your debit card and pin number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1" grpId="0" animBg="1" advAuto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Establishing Connec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60400">
              <a:defRPr sz="12000"/>
            </a:lvl1pPr>
          </a:lstStyle>
          <a:p>
            <a:r>
              <a:t>Establishing Connections</a:t>
            </a:r>
          </a:p>
        </p:txBody>
      </p:sp>
      <p:sp>
        <p:nvSpPr>
          <p:cNvPr id="304" name="Each data base type has a different connection string and list of requirement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Each data base type has a different connection string and list of requirements.</a:t>
            </a:r>
          </a:p>
          <a:p>
            <a:endParaRPr/>
          </a:p>
          <a:p>
            <a:r>
              <a:t>More on connection strings: </a:t>
            </a:r>
            <a:r>
              <a:rPr u="sng">
                <a:hlinkClick r:id="rId2"/>
              </a:rPr>
              <a:t>https://db.rstudio.com/best-practices/drivers/#connecting-to-a-database-in-r</a:t>
            </a:r>
          </a:p>
        </p:txBody>
      </p:sp>
      <p:sp>
        <p:nvSpPr>
          <p:cNvPr id="305" name="conn &lt;- dbConnect(odbc::odbc(), driver = &quot;FreeTDS&quot;, server = &quot;IP_or_HOST_ADDRESS&quot;, port = 1433, database = &quot;DBName&quot;, uid = creds$un, pwd = creds$pw, TDS_Version = &quot;8.0&quot;)"/>
          <p:cNvSpPr txBox="1"/>
          <p:nvPr/>
        </p:nvSpPr>
        <p:spPr>
          <a:xfrm>
            <a:off x="1522081" y="5210852"/>
            <a:ext cx="21339838" cy="1185268"/>
          </a:xfrm>
          <a:prstGeom prst="rect">
            <a:avLst/>
          </a:prstGeom>
          <a:solidFill>
            <a:srgbClr val="F6F6F6"/>
          </a:solidFill>
          <a:ln w="25400">
            <a:solidFill>
              <a:srgbClr val="D3D3D3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conn &lt;- dbConnect(odbc::odbc(), driver = "FreeTDS", server = "IP_or_HOST_ADDRESS", port = 1433, database = "DBName", uid = creds$un, pwd = creds$pw, TDS_Version = "8.0")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DB connections in Shin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DB connections in Shiny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Its not nice to have a bunch of active connections to your databas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Its not nice to have a bunch of active connections to your databases</a:t>
            </a:r>
          </a:p>
          <a:p>
            <a:r>
              <a:t>Pools are a great way to keep the connections ready</a:t>
            </a:r>
          </a:p>
          <a:p>
            <a:pPr lvl="1"/>
            <a:r>
              <a:t>Keeps the connection ready to be checked out when needed</a:t>
            </a:r>
          </a:p>
          <a:p>
            <a:pPr lvl="1"/>
            <a:r>
              <a:t>Closes the connection</a:t>
            </a:r>
          </a:p>
          <a:p>
            <a:pPr lvl="2"/>
            <a:r>
              <a:t>Read more on using pools in Shiny: </a:t>
            </a:r>
            <a:r>
              <a:rPr u="sng">
                <a:hlinkClick r:id="rId2"/>
              </a:rPr>
              <a:t>https://shiny.rstudio.com/articles/pool-basics.html</a:t>
            </a:r>
          </a:p>
        </p:txBody>
      </p:sp>
      <p:sp>
        <p:nvSpPr>
          <p:cNvPr id="310" name="Database Pool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Database Pools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heck function: is executed periodically and should always return a consistent value until the data chang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85597" indent="-585597" defTabSz="792479">
              <a:spcBef>
                <a:spcPts val="2800"/>
              </a:spcBef>
              <a:defRPr sz="5760"/>
            </a:pPr>
            <a:r>
              <a:rPr b="1"/>
              <a:t>Check function:</a:t>
            </a:r>
            <a:r>
              <a:t> is executed periodically and should always return a consistent value until the data changes</a:t>
            </a:r>
          </a:p>
          <a:p>
            <a:pPr marL="1292733" lvl="1" indent="-585597" defTabSz="792479">
              <a:spcBef>
                <a:spcPts val="2800"/>
              </a:spcBef>
              <a:defRPr sz="5760"/>
            </a:pPr>
            <a:r>
              <a:t>Note doesn’t return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TRUE</a:t>
            </a:r>
            <a:r>
              <a:t> 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FALSE</a:t>
            </a:r>
            <a:r>
              <a:t>, instead it indicates change by returning a different value from the previous time it was called</a:t>
            </a:r>
          </a:p>
          <a:p>
            <a:pPr marL="1292733" lvl="1" indent="-585597" defTabSz="792479">
              <a:spcBef>
                <a:spcPts val="2800"/>
              </a:spcBef>
              <a:defRPr sz="5760"/>
            </a:pPr>
            <a:r>
              <a:rPr b="1"/>
              <a:t>Value</a:t>
            </a:r>
            <a:r>
              <a:t> </a:t>
            </a:r>
            <a:r>
              <a:rPr b="1"/>
              <a:t>retrieval function:</a:t>
            </a:r>
            <a:r>
              <a:t> is used to re-populate the data when the check function returns a different value</a:t>
            </a:r>
          </a:p>
          <a:p>
            <a:pPr marL="585597" indent="-585597" defTabSz="792479">
              <a:spcBef>
                <a:spcPts val="2800"/>
              </a:spcBef>
              <a:defRPr sz="5760"/>
            </a:pPr>
            <a:r>
              <a:t>We can use this in our apps to see if there’s new data, and if not simply keep what the user has been using, and if not, load the updated data</a:t>
            </a:r>
          </a:p>
        </p:txBody>
      </p:sp>
      <p:sp>
        <p:nvSpPr>
          <p:cNvPr id="313" name="reactivePoll Review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reactivePoll Review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6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31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example_dbi.R"/>
          <p:cNvSpPr txBox="1">
            <a:spLocks noGrp="1"/>
          </p:cNvSpPr>
          <p:nvPr>
            <p:ph type="body" idx="21"/>
          </p:nvPr>
        </p:nvSpPr>
        <p:spPr>
          <a:xfrm>
            <a:off x="8667185" y="6247414"/>
            <a:ext cx="7049630" cy="1221172"/>
          </a:xfrm>
          <a:prstGeom prst="rect">
            <a:avLst/>
          </a:prstGeom>
        </p:spPr>
        <p:txBody>
          <a:bodyPr/>
          <a:lstStyle/>
          <a:p>
            <a:r>
              <a:t>example_dbi.R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API’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API’s</a:t>
            </a:r>
          </a:p>
        </p:txBody>
      </p:sp>
      <p:sp>
        <p:nvSpPr>
          <p:cNvPr id="181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ats an API,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553084">
              <a:spcBef>
                <a:spcPts val="4300"/>
              </a:spcBef>
              <a:buSzTx/>
              <a:buNone/>
              <a:defRPr sz="14070">
                <a:solidFill>
                  <a:srgbClr val="FFFFFF"/>
                </a:solidFill>
              </a:defRPr>
            </a:pPr>
            <a:r>
              <a:t>Whats an API,</a:t>
            </a:r>
          </a:p>
          <a:p>
            <a:pPr marL="0" indent="0" algn="r" defTabSz="553084">
              <a:spcBef>
                <a:spcPts val="4300"/>
              </a:spcBef>
              <a:buSzTx/>
              <a:buNone/>
              <a:defRPr sz="14070">
                <a:solidFill>
                  <a:srgbClr val="DBDBDB"/>
                </a:solidFill>
              </a:defRPr>
            </a:pPr>
            <a:r>
              <a:t>and what does it do?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itle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API Examples</a:t>
            </a:r>
          </a:p>
        </p:txBody>
      </p:sp>
      <p:sp>
        <p:nvSpPr>
          <p:cNvPr id="196" name="Content Placeholder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9197" indent="-439197" defTabSz="594360">
              <a:spcBef>
                <a:spcPts val="4600"/>
              </a:spcBef>
              <a:defRPr sz="5040"/>
            </a:pPr>
            <a:r>
              <a:t>WPRDC</a:t>
            </a:r>
          </a:p>
          <a:p>
            <a:pPr marL="439197" indent="-439197" defTabSz="594360">
              <a:spcBef>
                <a:spcPts val="4600"/>
              </a:spcBef>
              <a:defRPr sz="5040"/>
            </a:pPr>
            <a:r>
              <a:t>Census </a:t>
            </a:r>
          </a:p>
          <a:p>
            <a:pPr marL="439197" indent="-439197" defTabSz="594360">
              <a:spcBef>
                <a:spcPts val="4600"/>
              </a:spcBef>
              <a:defRPr sz="5040"/>
            </a:pPr>
            <a:r>
              <a:t>Geocoders</a:t>
            </a:r>
          </a:p>
          <a:p>
            <a:pPr marL="439197" indent="-439197" defTabSz="594360">
              <a:spcBef>
                <a:spcPts val="4600"/>
              </a:spcBef>
              <a:defRPr sz="5040"/>
            </a:pPr>
            <a:r>
              <a:t>Esri Online Datasets</a:t>
            </a:r>
          </a:p>
          <a:p>
            <a:pPr marL="439197" indent="-439197" defTabSz="594360">
              <a:spcBef>
                <a:spcPts val="4600"/>
              </a:spcBef>
              <a:defRPr sz="5040"/>
            </a:pPr>
            <a:r>
              <a:t>Online Weather APIs</a:t>
            </a:r>
          </a:p>
          <a:p>
            <a:pPr marL="439197" indent="-439197" defTabSz="594360">
              <a:spcBef>
                <a:spcPts val="4600"/>
              </a:spcBef>
              <a:defRPr sz="5040"/>
            </a:pPr>
            <a:r>
              <a:t>Sport Score API</a:t>
            </a:r>
          </a:p>
          <a:p>
            <a:pPr marL="439197" indent="-439197" defTabSz="594360">
              <a:spcBef>
                <a:spcPts val="4600"/>
              </a:spcBef>
              <a:defRPr sz="5040"/>
            </a:pPr>
            <a:r>
              <a:t>And more!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SQL &amp; Databas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SQL Databases</a:t>
            </a:r>
          </a:p>
        </p:txBody>
      </p:sp>
      <p:sp>
        <p:nvSpPr>
          <p:cNvPr id="198" name="Rectang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9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09238849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API’s</a:t>
            </a:r>
          </a:p>
        </p:txBody>
      </p:sp>
      <p:sp>
        <p:nvSpPr>
          <p:cNvPr id="199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68095" indent="-768095">
              <a:lnSpc>
                <a:spcPct val="84600"/>
              </a:lnSpc>
              <a:defRPr sz="5300"/>
            </a:pPr>
            <a:r>
              <a:t>Stands for: Application Programming Interface</a:t>
            </a:r>
          </a:p>
          <a:p>
            <a:pPr marL="768095" indent="-768095">
              <a:lnSpc>
                <a:spcPct val="84600"/>
              </a:lnSpc>
              <a:defRPr sz="5300"/>
            </a:pPr>
            <a:r>
              <a:t>There are many kinds of API’s</a:t>
            </a:r>
          </a:p>
          <a:p>
            <a:pPr marL="1482725" lvl="1" indent="-746125">
              <a:lnSpc>
                <a:spcPct val="84600"/>
              </a:lnSpc>
              <a:spcBef>
                <a:spcPts val="1000"/>
              </a:spcBef>
              <a:defRPr sz="5300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Web service 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2219325" lvl="2" indent="-746125">
              <a:lnSpc>
                <a:spcPct val="84600"/>
              </a:lnSpc>
              <a:spcBef>
                <a:spcPts val="1000"/>
              </a:spcBef>
              <a:defRPr sz="5300"/>
            </a:pPr>
            <a:r>
              <a:t>SOAP, XML-RPC, JSON-RPC, and </a:t>
            </a:r>
            <a:r>
              <a:rPr b="1">
                <a:latin typeface="Franklin Gothic Book"/>
                <a:ea typeface="Franklin Gothic Book"/>
                <a:cs typeface="Franklin Gothic Book"/>
                <a:sym typeface="Franklin Gothic Book"/>
              </a:rPr>
              <a:t>REST</a:t>
            </a:r>
          </a:p>
          <a:p>
            <a:pPr marL="1482725" lvl="1" indent="-746125">
              <a:lnSpc>
                <a:spcPct val="84600"/>
              </a:lnSpc>
              <a:spcBef>
                <a:spcPts val="1000"/>
              </a:spcBef>
              <a:defRPr sz="5300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WebSocket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1482725" lvl="1" indent="-746125">
              <a:lnSpc>
                <a:spcPct val="84600"/>
              </a:lnSpc>
              <a:spcBef>
                <a:spcPts val="1000"/>
              </a:spcBef>
              <a:defRPr sz="5300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Library-based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1482725" lvl="1" indent="-746125">
              <a:lnSpc>
                <a:spcPct val="84600"/>
              </a:lnSpc>
              <a:spcBef>
                <a:spcPts val="1000"/>
              </a:spcBef>
              <a:defRPr sz="5300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Class-based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1482725" lvl="1" indent="-746125">
              <a:lnSpc>
                <a:spcPct val="84600"/>
              </a:lnSpc>
              <a:spcBef>
                <a:spcPts val="1000"/>
              </a:spcBef>
              <a:defRPr sz="5300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OS functions and routines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1482725" lvl="1" indent="-746125">
              <a:lnSpc>
                <a:spcPct val="84600"/>
              </a:lnSpc>
              <a:spcBef>
                <a:spcPts val="1000"/>
              </a:spcBef>
              <a:defRPr sz="5300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Object remoting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1482725" lvl="1" indent="-746125">
              <a:lnSpc>
                <a:spcPct val="84600"/>
              </a:lnSpc>
              <a:spcBef>
                <a:spcPts val="1000"/>
              </a:spcBef>
              <a:defRPr sz="5300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Hardware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REST API’s</a:t>
            </a:r>
          </a:p>
        </p:txBody>
      </p:sp>
      <p:sp>
        <p:nvSpPr>
          <p:cNvPr id="202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4797" indent="-414797" defTabSz="561340">
              <a:spcBef>
                <a:spcPts val="4400"/>
              </a:spcBef>
              <a:defRPr sz="4760"/>
            </a:pPr>
            <a:r>
              <a:t>End points - different URL’s that tell the webserver what data you would like</a:t>
            </a:r>
          </a:p>
          <a:p>
            <a:pPr marL="414797" indent="-414797" defTabSz="561340">
              <a:spcBef>
                <a:spcPts val="4400"/>
              </a:spcBef>
              <a:defRPr sz="4760"/>
            </a:pPr>
            <a:r>
              <a:t>It’s essentially a website where you request different “end points”</a:t>
            </a:r>
          </a:p>
          <a:p>
            <a:pPr marL="414797" indent="-414797" defTabSz="561340">
              <a:spcBef>
                <a:spcPts val="4400"/>
              </a:spcBef>
              <a:defRPr sz="4760"/>
            </a:pPr>
            <a:r>
              <a:t>There are 5 types of Requests you can make</a:t>
            </a:r>
          </a:p>
          <a:p>
            <a:pPr marL="915685" lvl="1" indent="-414797" defTabSz="561340">
              <a:spcBef>
                <a:spcPts val="4400"/>
              </a:spcBef>
              <a:defRPr sz="476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GET</a:t>
            </a:r>
            <a:r>
              <a:t> (what we will use the most in this course)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915685" lvl="1" indent="-414797" defTabSz="561340">
              <a:spcBef>
                <a:spcPts val="600"/>
              </a:spcBef>
              <a:defRPr sz="4760" i="1"/>
            </a:pPr>
            <a:r>
              <a:rPr i="0">
                <a:latin typeface="Monaco"/>
                <a:ea typeface="Monaco"/>
                <a:cs typeface="Monaco"/>
                <a:sym typeface="Monaco"/>
              </a:rPr>
              <a:t>POST</a:t>
            </a:r>
            <a:r>
              <a:t> (sometimes necessary for authentication, if you’re trying to write data somewhere)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915685" lvl="1" indent="-414797" defTabSz="561340">
              <a:spcBef>
                <a:spcPts val="600"/>
              </a:spcBef>
              <a:defRPr sz="4760">
                <a:latin typeface="Monaco"/>
                <a:ea typeface="Monaco"/>
                <a:cs typeface="Monaco"/>
                <a:sym typeface="Monaco"/>
              </a:defRPr>
            </a:pPr>
            <a:r>
              <a:t>PUT</a:t>
            </a:r>
            <a:endParaRPr i="1"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915685" lvl="1" indent="-414797" defTabSz="561340">
              <a:spcBef>
                <a:spcPts val="600"/>
              </a:spcBef>
              <a:defRPr sz="4760">
                <a:latin typeface="Monaco"/>
                <a:ea typeface="Monaco"/>
                <a:cs typeface="Monaco"/>
                <a:sym typeface="Monaco"/>
              </a:defRPr>
            </a:pPr>
            <a:r>
              <a:t>PATCH</a:t>
            </a:r>
            <a:endParaRPr i="1"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915685" lvl="1" indent="-414797" defTabSz="561340">
              <a:spcBef>
                <a:spcPts val="600"/>
              </a:spcBef>
              <a:defRPr sz="4760">
                <a:latin typeface="Monaco"/>
                <a:ea typeface="Monaco"/>
                <a:cs typeface="Monaco"/>
                <a:sym typeface="Monaco"/>
              </a:defRPr>
            </a:pPr>
            <a:r>
              <a:t>DELETE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Making an  API Cal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Making an  API Call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The Steps</a:t>
            </a:r>
          </a:p>
        </p:txBody>
      </p:sp>
      <p:sp>
        <p:nvSpPr>
          <p:cNvPr id="207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600200" indent="-1600200">
              <a:buAutoNum type="arabicPeriod"/>
            </a:pPr>
            <a:r>
              <a:t>Build your URL</a:t>
            </a:r>
          </a:p>
          <a:p>
            <a:pPr marL="1600200" indent="-1600200">
              <a:buAutoNum type="arabicPeriod"/>
              <a:defRPr>
                <a:solidFill>
                  <a:srgbClr val="B4B4B4"/>
                </a:solidFill>
              </a:defRPr>
            </a:pPr>
            <a:r>
              <a:t>Encode the URL</a:t>
            </a:r>
          </a:p>
          <a:p>
            <a:pPr marL="1600200" indent="-1600200">
              <a:buAutoNum type="arabicPeriod"/>
              <a:defRPr>
                <a:solidFill>
                  <a:srgbClr val="B4B4B4"/>
                </a:solidFill>
              </a:defRPr>
            </a:pPr>
            <a:r>
              <a:t>Process the content</a:t>
            </a:r>
          </a:p>
          <a:p>
            <a:pPr marL="1600200" indent="-1600200">
              <a:buAutoNum type="arabicPeriod"/>
              <a:defRPr>
                <a:solidFill>
                  <a:srgbClr val="B4B4B4"/>
                </a:solidFill>
              </a:defRPr>
            </a:pPr>
            <a:r>
              <a:t>Transform to a usable format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1. Building your Query</a:t>
            </a:r>
          </a:p>
        </p:txBody>
      </p:sp>
      <p:sp>
        <p:nvSpPr>
          <p:cNvPr id="210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</a:pPr>
            <a:r>
              <a:t>Many tools that make life easier:</a:t>
            </a:r>
          </a:p>
          <a:p>
            <a:pPr>
              <a:spcBef>
                <a:spcPts val="1000"/>
              </a:spcBef>
              <a:defRPr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2"/>
              </a:rPr>
              <a:t>Insomnia</a:t>
            </a:r>
          </a:p>
          <a:p>
            <a:pPr>
              <a:spcBef>
                <a:spcPts val="1000"/>
              </a:spcBef>
              <a:defRPr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3"/>
              </a:rPr>
              <a:t>Advanced REST Client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>
              <a:spcBef>
                <a:spcPts val="1000"/>
              </a:spcBef>
              <a:defRPr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4"/>
              </a:rPr>
              <a:t>PostMan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>
              <a:spcBef>
                <a:spcPts val="1000"/>
              </a:spcBef>
              <a:defRPr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>
                <a:latin typeface="Franklin Gothic Book"/>
                <a:ea typeface="Franklin Gothic Book"/>
                <a:cs typeface="Franklin Gothic Book"/>
                <a:sym typeface="Franklin Gothic Book"/>
              </a:rPr>
              <a:t>And others…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Screen Shot 2019-10-06 at 20.42.42.png" descr="Screen Shot 2019-10-06 at 20.42.4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5295" y="1910771"/>
            <a:ext cx="16273410" cy="8996912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WPRDC API Call in Insomnia"/>
          <p:cNvSpPr txBox="1"/>
          <p:nvPr/>
        </p:nvSpPr>
        <p:spPr>
          <a:xfrm>
            <a:off x="8005954" y="11268775"/>
            <a:ext cx="837209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WPRDC API Call in Insomnia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The Steps</a:t>
            </a:r>
          </a:p>
        </p:txBody>
      </p:sp>
      <p:sp>
        <p:nvSpPr>
          <p:cNvPr id="216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600200" indent="-1600200">
              <a:buAutoNum type="arabicPeriod"/>
            </a:pPr>
            <a:r>
              <a:t>Build your URL</a:t>
            </a:r>
          </a:p>
          <a:p>
            <a:pPr marL="1600200" indent="-1600200">
              <a:buAutoNum type="arabicPeriod"/>
            </a:pPr>
            <a:r>
              <a:t>Encode the URL</a:t>
            </a:r>
          </a:p>
          <a:p>
            <a:pPr marL="1600200" indent="-1600200">
              <a:buAutoNum type="arabicPeriod"/>
              <a:defRPr>
                <a:solidFill>
                  <a:srgbClr val="BABBB6"/>
                </a:solidFill>
              </a:defRPr>
            </a:pPr>
            <a:r>
              <a:t>Process the content</a:t>
            </a:r>
          </a:p>
          <a:p>
            <a:pPr marL="1600200" indent="-1600200">
              <a:buAutoNum type="arabicPeriod"/>
              <a:defRPr>
                <a:solidFill>
                  <a:srgbClr val="BABBB6"/>
                </a:solidFill>
              </a:defRPr>
            </a:pPr>
            <a:r>
              <a:t>Transform to a usable format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2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URLencode(&quot;someString&quot;, repeated = TRUE)"/>
          <p:cNvSpPr txBox="1">
            <a:spLocks noGrp="1"/>
          </p:cNvSpPr>
          <p:nvPr>
            <p:ph type="body" idx="21"/>
          </p:nvPr>
        </p:nvSpPr>
        <p:spPr>
          <a:xfrm>
            <a:off x="1465113" y="6247414"/>
            <a:ext cx="21453774" cy="1221172"/>
          </a:xfrm>
          <a:prstGeom prst="rect">
            <a:avLst/>
          </a:prstGeom>
        </p:spPr>
        <p:txBody>
          <a:bodyPr/>
          <a:lstStyle/>
          <a:p>
            <a:r>
              <a:t>URLencode("someString", repeated = TRUE)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The Steps</a:t>
            </a:r>
          </a:p>
        </p:txBody>
      </p:sp>
      <p:sp>
        <p:nvSpPr>
          <p:cNvPr id="224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600200" indent="-1600200">
              <a:buAutoNum type="arabicPeriod"/>
            </a:pPr>
            <a:r>
              <a:t>Build your URL</a:t>
            </a:r>
          </a:p>
          <a:p>
            <a:pPr marL="1600200" indent="-1600200">
              <a:buAutoNum type="arabicPeriod"/>
            </a:pPr>
            <a:r>
              <a:t>Encode the URL</a:t>
            </a:r>
          </a:p>
          <a:p>
            <a:pPr marL="1600200" indent="-1600200">
              <a:buAutoNum type="arabicPeriod"/>
              <a:defRPr>
                <a:solidFill>
                  <a:srgbClr val="000000"/>
                </a:solidFill>
              </a:defRPr>
            </a:pPr>
            <a:r>
              <a:t>Process the content</a:t>
            </a:r>
          </a:p>
          <a:p>
            <a:pPr marL="1600200" indent="-1600200">
              <a:buAutoNum type="arabicPeriod"/>
              <a:defRPr>
                <a:solidFill>
                  <a:srgbClr val="BABBB6"/>
                </a:solidFill>
              </a:defRPr>
            </a:pPr>
            <a:r>
              <a:t>Transform to a usable format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Content</a:t>
            </a:r>
          </a:p>
        </p:txBody>
      </p:sp>
      <p:sp>
        <p:nvSpPr>
          <p:cNvPr id="227" name="Any API call will have multiple portions of it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Any API call will have multiple portions of it.</a:t>
            </a:r>
          </a:p>
          <a:p>
            <a:r>
              <a:t>2 most important are:</a:t>
            </a:r>
          </a:p>
          <a:p>
            <a:pPr lvl="1"/>
            <a:r>
              <a:t>Content</a:t>
            </a:r>
          </a:p>
          <a:p>
            <a:pPr lvl="1"/>
            <a:r>
              <a:t>status_code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–Willie Sutton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–Willie Sutton</a:t>
            </a:r>
          </a:p>
        </p:txBody>
      </p:sp>
      <p:sp>
        <p:nvSpPr>
          <p:cNvPr id="205" name="“I rob banks use databases because its where the money data is.”"/>
          <p:cNvSpPr>
            <a:spLocks noGrp="1"/>
          </p:cNvSpPr>
          <p:nvPr>
            <p:ph type="body" idx="22"/>
          </p:nvPr>
        </p:nvSpPr>
        <p:spPr>
          <a:xfrm>
            <a:off x="2187690" y="2774352"/>
            <a:ext cx="19621501" cy="5168901"/>
          </a:xfrm>
          <a:prstGeom prst="rect">
            <a:avLst/>
          </a:prstGeom>
        </p:spPr>
        <p:txBody>
          <a:bodyPr/>
          <a:lstStyle/>
          <a:p>
            <a:r>
              <a:t>“I </a:t>
            </a:r>
            <a:r>
              <a:rPr strike="sngStrike"/>
              <a:t>rob banks</a:t>
            </a:r>
            <a:r>
              <a:t> use databases because its where the </a:t>
            </a:r>
            <a:r>
              <a:rPr strike="sngStrike"/>
              <a:t>money</a:t>
            </a:r>
            <a:r>
              <a:t> data is.”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etting to the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Getting to the content</a:t>
            </a:r>
          </a:p>
        </p:txBody>
      </p:sp>
      <p:sp>
        <p:nvSpPr>
          <p:cNvPr id="230" name="Most API calls you will be making are GET request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0197" indent="-500197" defTabSz="676909">
              <a:spcBef>
                <a:spcPts val="5300"/>
              </a:spcBef>
              <a:defRPr sz="5740"/>
            </a:pPr>
            <a:r>
              <a:t>Most API calls you will be making are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GET</a:t>
            </a:r>
            <a:r>
              <a:t> requests.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endParaRPr/>
          </a:p>
          <a:p>
            <a:pPr marL="500197" indent="-500197" defTabSz="676909">
              <a:spcBef>
                <a:spcPts val="5300"/>
              </a:spcBef>
              <a:defRPr sz="5740"/>
            </a:pPr>
            <a:endParaRPr/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Arguments you may need:</a:t>
            </a:r>
          </a:p>
          <a:p>
            <a:pPr marL="1104209" lvl="1" indent="-500197" defTabSz="676909">
              <a:spcBef>
                <a:spcPts val="5300"/>
              </a:spcBef>
              <a:defRPr sz="5740"/>
            </a:pPr>
            <a:r>
              <a:rPr>
                <a:latin typeface="Monaco"/>
                <a:ea typeface="Monaco"/>
                <a:cs typeface="Monaco"/>
                <a:sym typeface="Monaco"/>
              </a:rPr>
              <a:t>$something</a:t>
            </a:r>
            <a:r>
              <a:t> after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fromJSON</a:t>
            </a:r>
            <a:r>
              <a:t> function</a:t>
            </a:r>
          </a:p>
          <a:p>
            <a:pPr marL="1104209" lvl="1" indent="-500197" defTabSz="676909">
              <a:spcBef>
                <a:spcPts val="5300"/>
              </a:spcBef>
              <a:defRPr sz="5740">
                <a:latin typeface="Monaco"/>
                <a:ea typeface="Monaco"/>
                <a:cs typeface="Monaco"/>
                <a:sym typeface="Monaco"/>
              </a:defRPr>
            </a:pPr>
            <a:r>
              <a:t>flatten=TRUE</a:t>
            </a:r>
          </a:p>
        </p:txBody>
      </p:sp>
      <p:sp>
        <p:nvSpPr>
          <p:cNvPr id="231" name="get &lt;- httr::GET(“encodedURL”)…"/>
          <p:cNvSpPr/>
          <p:nvPr/>
        </p:nvSpPr>
        <p:spPr>
          <a:xfrm>
            <a:off x="1129200" y="4190161"/>
            <a:ext cx="22138301" cy="2354298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4"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get &lt;- httr::GET(“encodedURL”)</a:t>
            </a:r>
          </a:p>
          <a:p>
            <a:pPr lvl="4"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c &lt;- jsonlite::fromJSON(content(get, "text"))</a:t>
            </a:r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Errors</a:t>
            </a:r>
          </a:p>
        </p:txBody>
      </p:sp>
      <p:sp>
        <p:nvSpPr>
          <p:cNvPr id="234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3896" indent="-603896" defTabSz="817244">
              <a:spcBef>
                <a:spcPts val="6400"/>
              </a:spcBef>
              <a:defRPr sz="6930"/>
            </a:pPr>
            <a:r>
              <a:t>Status codes indicate the result of the HTTP request.</a:t>
            </a:r>
          </a:p>
          <a:p>
            <a:pPr marL="1333130" lvl="1" indent="-603896" defTabSz="817244">
              <a:spcBef>
                <a:spcPts val="900"/>
              </a:spcBef>
              <a:defRPr sz="6930" b="1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100’s</a:t>
            </a:r>
            <a:r>
              <a:rPr b="0">
                <a:latin typeface="Franklin Gothic Book"/>
                <a:ea typeface="Franklin Gothic Book"/>
                <a:cs typeface="Franklin Gothic Book"/>
                <a:sym typeface="Franklin Gothic Book"/>
              </a:rPr>
              <a:t> - info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1333130" lvl="1" indent="-603896" defTabSz="817244">
              <a:spcBef>
                <a:spcPts val="900"/>
              </a:spcBef>
              <a:defRPr sz="6930" b="1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200’s</a:t>
            </a:r>
            <a:r>
              <a:rPr b="0">
                <a:latin typeface="Franklin Gothic Book"/>
                <a:ea typeface="Franklin Gothic Book"/>
                <a:cs typeface="Franklin Gothic Book"/>
                <a:sym typeface="Franklin Gothic Book"/>
              </a:rPr>
              <a:t> - success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1333130" lvl="1" indent="-603896" defTabSz="817244">
              <a:spcBef>
                <a:spcPts val="900"/>
              </a:spcBef>
              <a:defRPr sz="6930" b="1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300’s</a:t>
            </a:r>
            <a:r>
              <a:rPr b="0">
                <a:latin typeface="Franklin Gothic Book"/>
                <a:ea typeface="Franklin Gothic Book"/>
                <a:cs typeface="Franklin Gothic Book"/>
                <a:sym typeface="Franklin Gothic Book"/>
              </a:rPr>
              <a:t> - redirection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1333130" lvl="1" indent="-603896" defTabSz="817244">
              <a:spcBef>
                <a:spcPts val="900"/>
              </a:spcBef>
              <a:defRPr sz="6930" b="1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400’s</a:t>
            </a:r>
            <a:r>
              <a:rPr b="0">
                <a:latin typeface="Franklin Gothic Book"/>
                <a:ea typeface="Franklin Gothic Book"/>
                <a:cs typeface="Franklin Gothic Book"/>
                <a:sym typeface="Franklin Gothic Book"/>
              </a:rPr>
              <a:t> - client error (you messed up)</a:t>
            </a:r>
            <a:endParaRPr>
              <a:latin typeface="Franklin Gothic Book"/>
              <a:ea typeface="Franklin Gothic Book"/>
              <a:cs typeface="Franklin Gothic Book"/>
              <a:sym typeface="Franklin Gothic Book"/>
            </a:endParaRPr>
          </a:p>
          <a:p>
            <a:pPr marL="1333130" lvl="1" indent="-603896" defTabSz="817244">
              <a:spcBef>
                <a:spcPts val="900"/>
              </a:spcBef>
              <a:defRPr sz="6930" b="1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500</a:t>
            </a:r>
            <a:r>
              <a:rPr b="0">
                <a:latin typeface="Franklin Gothic Book"/>
                <a:ea typeface="Franklin Gothic Book"/>
                <a:cs typeface="Franklin Gothic Book"/>
                <a:sym typeface="Franklin Gothic Book"/>
              </a:rPr>
              <a:t> ’s- server error (something went wrong on their end, but you still could have messed up)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7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39" name="Open exercises/api_practice.Rmd and use the chunk labeled “Blotter”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exercises/api_practice.Rmd and use the chunk labeled “Blotter”</a:t>
            </a:r>
          </a:p>
          <a:p>
            <a:pPr lvl="1"/>
            <a:r>
              <a:t>Like last class generate an API call that downloads all of the data from the </a:t>
            </a:r>
            <a:r>
              <a:rPr u="sng">
                <a:hlinkClick r:id="rId5"/>
              </a:rPr>
              <a:t>City of Pittsburgh Police Blotter</a:t>
            </a:r>
          </a:p>
          <a:p>
            <a:pPr lvl="2"/>
            <a:r>
              <a:t>It might be easier to build the query in Insomnia or something else first</a:t>
            </a:r>
          </a:p>
          <a:p>
            <a:pPr lvl="2"/>
            <a:r>
              <a:t>Stretch: After you have built a query that calls all of the data, add a group by or filter of some kind</a:t>
            </a:r>
          </a:p>
        </p:txBody>
      </p:sp>
      <p:pic>
        <p:nvPicPr>
          <p:cNvPr id="240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4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0"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patial Data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Spatial Data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Screen Shot 2019-10-06 at 20.38.14.png" descr="Screen Shot 2019-10-06 at 20.38.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90" y="228831"/>
            <a:ext cx="12070060" cy="12325590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Source: Allegheny County Esri API"/>
          <p:cNvSpPr txBox="1"/>
          <p:nvPr/>
        </p:nvSpPr>
        <p:spPr>
          <a:xfrm>
            <a:off x="3930694" y="12742341"/>
            <a:ext cx="5697253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300"/>
            </a:pPr>
            <a:r>
              <a:t>Source: </a:t>
            </a:r>
            <a:r>
              <a:rPr u="sng">
                <a:hlinkClick r:id="rId3"/>
              </a:rPr>
              <a:t>Allegheny</a:t>
            </a:r>
            <a:r>
              <a:t> County Esri API</a:t>
            </a:r>
          </a:p>
        </p:txBody>
      </p:sp>
      <p:grpSp>
        <p:nvGrpSpPr>
          <p:cNvPr id="248" name="Group"/>
          <p:cNvGrpSpPr/>
          <p:nvPr/>
        </p:nvGrpSpPr>
        <p:grpSpPr>
          <a:xfrm>
            <a:off x="7822725" y="6909176"/>
            <a:ext cx="14306991" cy="2808949"/>
            <a:chOff x="0" y="0"/>
            <a:chExt cx="14306990" cy="2808947"/>
          </a:xfrm>
        </p:grpSpPr>
        <p:sp>
          <p:nvSpPr>
            <p:cNvPr id="246" name="Same as the select portion of a SQL query"/>
            <p:cNvSpPr/>
            <p:nvPr/>
          </p:nvSpPr>
          <p:spPr>
            <a:xfrm>
              <a:off x="6694530" y="446727"/>
              <a:ext cx="7612461" cy="2362207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FF40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500">
                  <a:solidFill>
                    <a:srgbClr val="FF40FF"/>
                  </a:solidFill>
                </a:defRPr>
              </a:lvl1pPr>
            </a:lstStyle>
            <a:p>
              <a:r>
                <a:t>Same as the select portion of a SQL query</a:t>
              </a:r>
            </a:p>
          </p:txBody>
        </p:sp>
        <p:sp>
          <p:nvSpPr>
            <p:cNvPr id="247" name="Group"/>
            <p:cNvSpPr/>
            <p:nvPr/>
          </p:nvSpPr>
          <p:spPr>
            <a:xfrm>
              <a:off x="0" y="0"/>
              <a:ext cx="6687939" cy="2808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3336"/>
                  </a:moveTo>
                  <a:lnTo>
                    <a:pt x="0" y="0"/>
                  </a:lnTo>
                  <a:lnTo>
                    <a:pt x="21600" y="21600"/>
                  </a:lnTo>
                  <a:lnTo>
                    <a:pt x="21553" y="3336"/>
                  </a:lnTo>
                  <a:close/>
                </a:path>
              </a:pathLst>
            </a:custGeom>
            <a:solidFill>
              <a:srgbClr val="FF40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51" name="Group"/>
          <p:cNvGrpSpPr/>
          <p:nvPr/>
        </p:nvGrpSpPr>
        <p:grpSpPr>
          <a:xfrm>
            <a:off x="8522043" y="1117972"/>
            <a:ext cx="14621699" cy="2007348"/>
            <a:chOff x="0" y="-316111"/>
            <a:chExt cx="14621698" cy="2007347"/>
          </a:xfrm>
        </p:grpSpPr>
        <p:sp>
          <p:nvSpPr>
            <p:cNvPr id="249" name="SQL like where statement to get one the data you want"/>
            <p:cNvSpPr/>
            <p:nvPr/>
          </p:nvSpPr>
          <p:spPr>
            <a:xfrm>
              <a:off x="3199225" y="9044"/>
              <a:ext cx="11422474" cy="1682192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96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500">
                  <a:solidFill>
                    <a:srgbClr val="0096FF"/>
                  </a:solidFill>
                </a:defRPr>
              </a:lvl1pPr>
            </a:lstStyle>
            <a:p>
              <a:r>
                <a:t>SQL like where statement to get one the data you want</a:t>
              </a:r>
            </a:p>
          </p:txBody>
        </p:sp>
        <p:sp>
          <p:nvSpPr>
            <p:cNvPr id="250" name="Triangle"/>
            <p:cNvSpPr/>
            <p:nvPr/>
          </p:nvSpPr>
          <p:spPr>
            <a:xfrm rot="10800000" flipH="1">
              <a:off x="-1" y="-316112"/>
              <a:ext cx="3180172" cy="1977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3" y="18264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21553" y="18264"/>
                  </a:lnTo>
                  <a:close/>
                </a:path>
              </a:pathLst>
            </a:custGeom>
            <a:solidFill>
              <a:srgbClr val="0096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8" grpId="0" animBg="1" advAuto="0"/>
      <p:bldP spid="251" grpId="0" animBg="1" advAuto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etting Spatial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Getting Spatial data</a:t>
            </a:r>
          </a:p>
        </p:txBody>
      </p:sp>
      <p:sp>
        <p:nvSpPr>
          <p:cNvPr id="254" name="For ESRI API’s so long as your format is set to GEOJSON…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For ESRI API’s so long as your format is set to GEOJSON…</a:t>
            </a:r>
          </a:p>
          <a:p>
            <a:endParaRPr/>
          </a:p>
          <a:p>
            <a:endParaRPr/>
          </a:p>
          <a:p>
            <a:r>
              <a:t>Its that easy</a:t>
            </a:r>
          </a:p>
        </p:txBody>
      </p:sp>
      <p:sp>
        <p:nvSpPr>
          <p:cNvPr id="255" name="data &lt;- readOGR(&quot;encodedURL&quot;)"/>
          <p:cNvSpPr/>
          <p:nvPr/>
        </p:nvSpPr>
        <p:spPr>
          <a:xfrm>
            <a:off x="1122850" y="5680851"/>
            <a:ext cx="22138301" cy="2354298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4"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data &lt;- readOGR("encodedURL")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58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0" name="Open exercises/api_practice.Rmd and go to the chunk labeled “Esri”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exercises/api_practice.Rmd and go to the chunk labeled “Esri”</a:t>
            </a:r>
          </a:p>
          <a:p>
            <a:pPr lvl="1"/>
            <a:r>
              <a:t>Look at the fields on the May 2019 Election layer from the Allegheny County Esri API: </a:t>
            </a:r>
            <a:r>
              <a:rPr u="sng">
                <a:hlinkClick r:id="rId5"/>
              </a:rPr>
              <a:t>https://services1.arcgis.com/vdNDkVykv9vEWFX4/ArcGIS/rest/services/Allegheny_County_Polling_Places_May2019/FeatureServer/0</a:t>
            </a:r>
          </a:p>
          <a:p>
            <a:pPr lvl="2"/>
            <a:r>
              <a:t>Get all of the polling places in just the City of Pittsburgh and load it into R from the URL</a:t>
            </a:r>
          </a:p>
        </p:txBody>
      </p:sp>
      <p:pic>
        <p:nvPicPr>
          <p:cNvPr id="261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6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1"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4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65" name="Solutions to both of todays exercises are in: api_practice_solutions.R"/>
          <p:cNvSpPr txBox="1">
            <a:spLocks noGrp="1"/>
          </p:cNvSpPr>
          <p:nvPr>
            <p:ph type="body" idx="21"/>
          </p:nvPr>
        </p:nvSpPr>
        <p:spPr>
          <a:xfrm>
            <a:off x="3475732" y="5952403"/>
            <a:ext cx="17445237" cy="1811194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</a:lvl1pPr>
          </a:lstStyle>
          <a:p>
            <a:r>
              <a:t>Solutions to both of todays exercises are in: api_practice_solutions.R</a:t>
            </a:r>
          </a:p>
        </p:txBody>
      </p:sp>
      <p:pic>
        <p:nvPicPr>
          <p:cNvPr id="2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The Steps</a:t>
            </a:r>
          </a:p>
        </p:txBody>
      </p:sp>
      <p:sp>
        <p:nvSpPr>
          <p:cNvPr id="269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600200" indent="-1600200">
              <a:buAutoNum type="arabicPeriod"/>
              <a:defRPr>
                <a:solidFill>
                  <a:srgbClr val="B4B4B4"/>
                </a:solidFill>
              </a:defRPr>
            </a:pPr>
            <a:r>
              <a:t>Build your URL</a:t>
            </a:r>
          </a:p>
          <a:p>
            <a:pPr marL="1600200" indent="-1600200">
              <a:buAutoNum type="arabicPeriod"/>
              <a:defRPr>
                <a:solidFill>
                  <a:srgbClr val="B4B4B4"/>
                </a:solidFill>
              </a:defRPr>
            </a:pPr>
            <a:r>
              <a:t>Encode the URL</a:t>
            </a:r>
          </a:p>
          <a:p>
            <a:pPr marL="1600200" indent="-1600200">
              <a:buAutoNum type="arabicPeriod"/>
              <a:defRPr>
                <a:solidFill>
                  <a:srgbClr val="B4B4B4"/>
                </a:solidFill>
              </a:defRPr>
            </a:pPr>
            <a:r>
              <a:t>Process the content</a:t>
            </a:r>
          </a:p>
          <a:p>
            <a:pPr marL="1600200" indent="-1600200">
              <a:buAutoNum type="arabicPeriod"/>
              <a:defRPr>
                <a:solidFill>
                  <a:srgbClr val="000000"/>
                </a:solidFill>
              </a:defRPr>
            </a:pPr>
            <a:r>
              <a:t>Transform to a usable format</a:t>
            </a:r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Other API’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Other API’s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QL…"/>
          <p:cNvSpPr txBox="1">
            <a:spLocks noGrp="1"/>
          </p:cNvSpPr>
          <p:nvPr>
            <p:ph type="body" idx="21"/>
          </p:nvPr>
        </p:nvSpPr>
        <p:spPr>
          <a:xfrm>
            <a:off x="6426200" y="3127508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553084">
              <a:spcBef>
                <a:spcPts val="4300"/>
              </a:spcBef>
              <a:buSzTx/>
              <a:buNone/>
              <a:defRPr sz="14070">
                <a:solidFill>
                  <a:srgbClr val="FFFFFF"/>
                </a:solidFill>
              </a:defRPr>
            </a:pPr>
            <a:r>
              <a:t>SQL</a:t>
            </a:r>
          </a:p>
          <a:p>
            <a:pPr marL="0" indent="0" algn="r" defTabSz="553084">
              <a:spcBef>
                <a:spcPts val="4300"/>
              </a:spcBef>
              <a:buSzTx/>
              <a:buNone/>
              <a:defRPr sz="14070">
                <a:solidFill>
                  <a:srgbClr val="DBDBDB"/>
                </a:solidFill>
              </a:defRPr>
            </a:pPr>
            <a:r>
              <a:t>the structured language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Other api’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Other api’s</a:t>
            </a:r>
          </a:p>
        </p:txBody>
      </p:sp>
      <p:sp>
        <p:nvSpPr>
          <p:cNvPr id="274" name="Not all (most) API’s will require you to do filtering or sql in the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6297" indent="-506297" defTabSz="685165">
              <a:spcBef>
                <a:spcPts val="5300"/>
              </a:spcBef>
              <a:defRPr sz="5810"/>
            </a:pPr>
            <a:r>
              <a:t>Not all (most) API’s will require you to do filtering or sql in them</a:t>
            </a:r>
          </a:p>
          <a:p>
            <a:pPr marL="1117675" lvl="1" indent="-506297" defTabSz="685165">
              <a:spcBef>
                <a:spcPts val="5300"/>
              </a:spcBef>
              <a:defRPr sz="5810"/>
            </a:pPr>
            <a:r>
              <a:t>This is mostly how Data Portal’s API’s work</a:t>
            </a:r>
          </a:p>
          <a:p>
            <a:pPr marL="1117675" lvl="1" indent="-506297" defTabSz="685165">
              <a:spcBef>
                <a:spcPts val="5300"/>
              </a:spcBef>
              <a:defRPr sz="5810"/>
            </a:pPr>
            <a:r>
              <a:t>Socrata Portals have a weird endpoint sql hybrid model using their SoQL framework: </a:t>
            </a:r>
            <a:r>
              <a:rPr u="sng">
                <a:hlinkClick r:id="rId2"/>
              </a:rPr>
              <a:t>https://dev.socrata.com/docs/queries/</a:t>
            </a:r>
          </a:p>
          <a:p>
            <a:pPr marL="506297" indent="-506297" defTabSz="685165">
              <a:spcBef>
                <a:spcPts val="5300"/>
              </a:spcBef>
              <a:defRPr sz="5810"/>
            </a:pPr>
            <a:r>
              <a:t>Typically API’s will have endpoints</a:t>
            </a:r>
          </a:p>
          <a:p>
            <a:pPr marL="506297" indent="-506297" defTabSz="685165">
              <a:spcBef>
                <a:spcPts val="5300"/>
              </a:spcBef>
              <a:defRPr sz="5810"/>
            </a:pPr>
            <a:r>
              <a:t>You will need to read up on the Documentation on the API you are attempting to use.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eocode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Geocode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Example</a:t>
            </a:r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alco_geocode.R"/>
          <p:cNvSpPr txBox="1">
            <a:spLocks noGrp="1"/>
          </p:cNvSpPr>
          <p:nvPr>
            <p:ph type="body" idx="21"/>
          </p:nvPr>
        </p:nvSpPr>
        <p:spPr>
          <a:xfrm>
            <a:off x="8400442" y="6247414"/>
            <a:ext cx="7583116" cy="1221172"/>
          </a:xfrm>
          <a:prstGeom prst="rect">
            <a:avLst/>
          </a:prstGeom>
        </p:spPr>
        <p:txBody>
          <a:bodyPr/>
          <a:lstStyle/>
          <a:p>
            <a:r>
              <a:t>alco_geocode.R</a:t>
            </a:r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iny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Shiny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Example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6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8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8" name="app/311_dashboard.R"/>
          <p:cNvSpPr txBox="1">
            <a:spLocks noGrp="1"/>
          </p:cNvSpPr>
          <p:nvPr>
            <p:ph type="body" idx="21"/>
          </p:nvPr>
        </p:nvSpPr>
        <p:spPr>
          <a:xfrm>
            <a:off x="7066725" y="6247414"/>
            <a:ext cx="10250550" cy="1221172"/>
          </a:xfrm>
          <a:prstGeom prst="rect">
            <a:avLst/>
          </a:prstGeom>
        </p:spPr>
        <p:txBody>
          <a:bodyPr/>
          <a:lstStyle/>
          <a:p>
            <a:r>
              <a:t>app/311_dashboard.R</a:t>
            </a:r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291" name="API’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API’s</a:t>
            </a:r>
          </a:p>
        </p:txBody>
      </p:sp>
      <p:sp>
        <p:nvSpPr>
          <p:cNvPr id="292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9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Z03K.gif" descr="Z03K.gi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072887" y="1518665"/>
            <a:ext cx="14238226" cy="106786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–Wikipedia"/>
          <p:cNvSpPr>
            <a:spLocks noGrp="1"/>
          </p:cNvSpPr>
          <p:nvPr>
            <p:ph type="body" idx="21"/>
          </p:nvPr>
        </p:nvSpPr>
        <p:spPr>
          <a:xfrm>
            <a:off x="2381250" y="10729525"/>
            <a:ext cx="19621500" cy="838201"/>
          </a:xfrm>
          <a:prstGeom prst="rect">
            <a:avLst/>
          </a:prstGeom>
        </p:spPr>
        <p:txBody>
          <a:bodyPr/>
          <a:lstStyle/>
          <a:p>
            <a:r>
              <a:t>–Wikipedia</a:t>
            </a:r>
          </a:p>
        </p:txBody>
      </p:sp>
      <p:sp>
        <p:nvSpPr>
          <p:cNvPr id="210" name="“SQL is a domain specific language used in programming and … data held in a relational database management system”"/>
          <p:cNvSpPr>
            <a:spLocks noGrp="1"/>
          </p:cNvSpPr>
          <p:nvPr>
            <p:ph type="body" idx="22"/>
          </p:nvPr>
        </p:nvSpPr>
        <p:spPr>
          <a:xfrm>
            <a:off x="2702516" y="1272461"/>
            <a:ext cx="19621501" cy="8547101"/>
          </a:xfrm>
          <a:prstGeom prst="rect">
            <a:avLst/>
          </a:prstGeom>
        </p:spPr>
        <p:txBody>
          <a:bodyPr/>
          <a:lstStyle/>
          <a:p>
            <a:r>
              <a:t>“SQL is a domain specific language used in programming and … data held in a relational database management system”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tructuring a quer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Structuring a query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Quer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Queries</a:t>
            </a:r>
          </a:p>
        </p:txBody>
      </p:sp>
      <p:pic>
        <p:nvPicPr>
          <p:cNvPr id="215" name="59322015595b4e56313a0409_Screen Shot 2017-06-02 at 7.32.53 PM.png" descr="59322015595b4e56313a0409_Screen Shot 2017-06-02 at 7.32.53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408" y="2654478"/>
            <a:ext cx="16653184" cy="8407044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ource: periscope data"/>
          <p:cNvSpPr txBox="1"/>
          <p:nvPr/>
        </p:nvSpPr>
        <p:spPr>
          <a:xfrm>
            <a:off x="8471802" y="12642849"/>
            <a:ext cx="664475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Source: </a:t>
            </a:r>
            <a:r>
              <a:rPr u="sng">
                <a:hlinkClick r:id="rId3"/>
              </a:rPr>
              <a:t>periscope data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2066</TotalTime>
  <Words>1963</Words>
  <Application>Microsoft Macintosh PowerPoint</Application>
  <PresentationFormat>Custom</PresentationFormat>
  <Paragraphs>267</Paragraphs>
  <Slides>66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7" baseType="lpstr">
      <vt:lpstr>Arial</vt:lpstr>
      <vt:lpstr>Avenir</vt:lpstr>
      <vt:lpstr>Courier</vt:lpstr>
      <vt:lpstr>Franklin Gothic Book</vt:lpstr>
      <vt:lpstr>Gill Sans</vt:lpstr>
      <vt:lpstr>Gill Sans Light</vt:lpstr>
      <vt:lpstr>Helvetica</vt:lpstr>
      <vt:lpstr>Helvetica Neue</vt:lpstr>
      <vt:lpstr>Marker Felt</vt:lpstr>
      <vt:lpstr>Monaco</vt:lpstr>
      <vt:lpstr>Showroom</vt:lpstr>
      <vt:lpstr>Homework 2 feedback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Queries</vt:lpstr>
      <vt:lpstr>PowerPoint Presentation</vt:lpstr>
      <vt:lpstr>PowerPoint Presentation</vt:lpstr>
      <vt:lpstr>PowerPoint Presentation</vt:lpstr>
      <vt:lpstr>BETWEEN … AND</vt:lpstr>
      <vt:lpstr>IN statements</vt:lpstr>
      <vt:lpstr>PowerPoint Presentation</vt:lpstr>
      <vt:lpstr>PowerPoint Presentation</vt:lpstr>
      <vt:lpstr>PowerPoint Presentation</vt:lpstr>
      <vt:lpstr>SQL Functions</vt:lpstr>
      <vt:lpstr>DISTINCT</vt:lpstr>
      <vt:lpstr>MIN &amp; Max functions</vt:lpstr>
      <vt:lpstr>Count, Average, Sum</vt:lpstr>
      <vt:lpstr>Group by</vt:lpstr>
      <vt:lpstr>PowerPoint Presentation</vt:lpstr>
      <vt:lpstr>PowerPoint Presentation</vt:lpstr>
      <vt:lpstr>PowerPoint Presentation</vt:lpstr>
      <vt:lpstr>SQL IDE’s</vt:lpstr>
      <vt:lpstr>PowerPoint Presentation</vt:lpstr>
      <vt:lpstr>PowerPoint Presentation</vt:lpstr>
      <vt:lpstr>Allowing handshakes</vt:lpstr>
      <vt:lpstr>PowerPoint Presentation</vt:lpstr>
      <vt:lpstr>File or environmental variable</vt:lpstr>
      <vt:lpstr>Establishing Connections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API Examples</vt:lpstr>
      <vt:lpstr>API’s</vt:lpstr>
      <vt:lpstr>REST API’s</vt:lpstr>
      <vt:lpstr>PowerPoint Presentation</vt:lpstr>
      <vt:lpstr>The Steps</vt:lpstr>
      <vt:lpstr>1. Building your Query</vt:lpstr>
      <vt:lpstr>PowerPoint Presentation</vt:lpstr>
      <vt:lpstr>The Steps</vt:lpstr>
      <vt:lpstr>PowerPoint Presentation</vt:lpstr>
      <vt:lpstr>The Steps</vt:lpstr>
      <vt:lpstr>Content</vt:lpstr>
      <vt:lpstr>Getting to the content</vt:lpstr>
      <vt:lpstr>Errors</vt:lpstr>
      <vt:lpstr>PowerPoint Presentation</vt:lpstr>
      <vt:lpstr>PowerPoint Presentation</vt:lpstr>
      <vt:lpstr>PowerPoint Presentation</vt:lpstr>
      <vt:lpstr>Getting Spatial data</vt:lpstr>
      <vt:lpstr>PowerPoint Presentation</vt:lpstr>
      <vt:lpstr>PowerPoint Presentation</vt:lpstr>
      <vt:lpstr>The Steps</vt:lpstr>
      <vt:lpstr>PowerPoint Presentation</vt:lpstr>
      <vt:lpstr>Other api’s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Arnold, Geoffrey</cp:lastModifiedBy>
  <cp:revision>5</cp:revision>
  <dcterms:modified xsi:type="dcterms:W3CDTF">2022-02-20T23:25:19Z</dcterms:modified>
</cp:coreProperties>
</file>